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Thin"/>
      <p:regular r:id="rId65"/>
      <p:bold r:id="rId66"/>
      <p:italic r:id="rId67"/>
      <p:boldItalic r:id="rId68"/>
    </p:embeddedFont>
    <p:embeddedFont>
      <p:font typeface="Roboto Medium"/>
      <p:regular r:id="rId69"/>
      <p:bold r:id="rId70"/>
      <p:italic r:id="rId71"/>
      <p:boldItalic r:id="rId72"/>
    </p:embeddedFont>
    <p:embeddedFont>
      <p:font typeface="Caveat"/>
      <p:regular r:id="rId73"/>
      <p:bold r:id="rId74"/>
    </p:embeddedFont>
    <p:embeddedFont>
      <p:font typeface="EB Garamond"/>
      <p:regular r:id="rId75"/>
      <p:bold r:id="rId76"/>
      <p:italic r:id="rId77"/>
      <p:boldItalic r:id="rId78"/>
    </p:embeddedFont>
    <p:embeddedFont>
      <p:font typeface="Roboto Light"/>
      <p:regular r:id="rId79"/>
      <p:bold r:id="rId80"/>
      <p:italic r:id="rId81"/>
      <p:boldItalic r:id="rId82"/>
    </p:embeddedFont>
    <p:embeddedFont>
      <p:font typeface="Oswald Medium"/>
      <p:regular r:id="rId83"/>
      <p:bold r:id="rId84"/>
    </p:embeddedFont>
    <p:embeddedFont>
      <p:font typeface="Roboto"/>
      <p:regular r:id="rId85"/>
      <p:bold r:id="rId86"/>
      <p:italic r:id="rId87"/>
      <p:boldItalic r:id="rId88"/>
    </p:embeddedFont>
    <p:embeddedFont>
      <p:font typeface="Roboto Mono Light"/>
      <p:regular r:id="rId89"/>
      <p:bold r:id="rId90"/>
      <p:italic r:id="rId91"/>
      <p:boldItalic r:id="rId92"/>
    </p:embeddedFont>
    <p:embeddedFont>
      <p:font typeface="Oswald Light"/>
      <p:regular r:id="rId93"/>
      <p:bold r:id="rId94"/>
    </p:embeddedFont>
    <p:embeddedFont>
      <p:font typeface="Inconsolata SemiBold"/>
      <p:regular r:id="rId95"/>
      <p:bold r:id="rId96"/>
    </p:embeddedFont>
    <p:embeddedFont>
      <p:font typeface="Inconsolata Medium"/>
      <p:regular r:id="rId97"/>
      <p:bold r:id="rId98"/>
    </p:embeddedFont>
    <p:embeddedFont>
      <p:font typeface="Old Standard TT"/>
      <p:regular r:id="rId99"/>
      <p:bold r:id="rId100"/>
      <p:italic r:id="rId101"/>
    </p:embeddedFont>
    <p:embeddedFont>
      <p:font typeface="Oswald"/>
      <p:regular r:id="rId102"/>
      <p:bold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14">
          <p15:clr>
            <a:srgbClr val="A4A3A4"/>
          </p15:clr>
        </p15:guide>
        <p15:guide id="2" pos="2880">
          <p15:clr>
            <a:srgbClr val="A4A3A4"/>
          </p15:clr>
        </p15:guide>
        <p15:guide id="3" orient="horz" pos="290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B5AF0E-5E12-41F3-B38A-2383351C2B30}">
  <a:tblStyle styleId="{ACB5AF0E-5E12-41F3-B38A-2383351C2B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14" orient="horz"/>
        <p:guide pos="2880"/>
        <p:guide pos="290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swald-bold.fntdata"/><Relationship Id="rId102" Type="http://schemas.openxmlformats.org/officeDocument/2006/relationships/font" Target="fonts/Oswald-regular.fntdata"/><Relationship Id="rId101" Type="http://schemas.openxmlformats.org/officeDocument/2006/relationships/font" Target="fonts/OldStandardTT-italic.fntdata"/><Relationship Id="rId100" Type="http://schemas.openxmlformats.org/officeDocument/2006/relationships/font" Target="fonts/OldStandardTT-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InconsolataSemiBold-regular.fntdata"/><Relationship Id="rId94" Type="http://schemas.openxmlformats.org/officeDocument/2006/relationships/font" Target="fonts/OswaldLight-bold.fntdata"/><Relationship Id="rId97" Type="http://schemas.openxmlformats.org/officeDocument/2006/relationships/font" Target="fonts/InconsolataMedium-regular.fntdata"/><Relationship Id="rId96" Type="http://schemas.openxmlformats.org/officeDocument/2006/relationships/font" Target="fonts/InconsolataSemiBold-bold.fntdata"/><Relationship Id="rId11" Type="http://schemas.openxmlformats.org/officeDocument/2006/relationships/slide" Target="slides/slide5.xml"/><Relationship Id="rId99" Type="http://schemas.openxmlformats.org/officeDocument/2006/relationships/font" Target="fonts/OldStandardTT-regular.fntdata"/><Relationship Id="rId10" Type="http://schemas.openxmlformats.org/officeDocument/2006/relationships/slide" Target="slides/slide4.xml"/><Relationship Id="rId98" Type="http://schemas.openxmlformats.org/officeDocument/2006/relationships/font" Target="fonts/InconsolataMedium-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MonoLight-italic.fntdata"/><Relationship Id="rId90" Type="http://schemas.openxmlformats.org/officeDocument/2006/relationships/font" Target="fonts/RobotoMonoLight-bold.fntdata"/><Relationship Id="rId93" Type="http://schemas.openxmlformats.org/officeDocument/2006/relationships/font" Target="fonts/OswaldLight-regular.fntdata"/><Relationship Id="rId92" Type="http://schemas.openxmlformats.org/officeDocument/2006/relationships/font" Target="fonts/RobotoMono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OswaldMedium-bold.fntdata"/><Relationship Id="rId83" Type="http://schemas.openxmlformats.org/officeDocument/2006/relationships/font" Target="fonts/OswaldMedium-regular.fntdata"/><Relationship Id="rId86" Type="http://schemas.openxmlformats.org/officeDocument/2006/relationships/font" Target="fonts/Roboto-bold.fntdata"/><Relationship Id="rId85" Type="http://schemas.openxmlformats.org/officeDocument/2006/relationships/font" Target="fonts/Roboto-regular.fntdata"/><Relationship Id="rId88" Type="http://schemas.openxmlformats.org/officeDocument/2006/relationships/font" Target="fonts/Roboto-boldItalic.fntdata"/><Relationship Id="rId87" Type="http://schemas.openxmlformats.org/officeDocument/2006/relationships/font" Target="fonts/Roboto-italic.fntdata"/><Relationship Id="rId89" Type="http://schemas.openxmlformats.org/officeDocument/2006/relationships/font" Target="fonts/RobotoMonoLight-regular.fntdata"/><Relationship Id="rId80" Type="http://schemas.openxmlformats.org/officeDocument/2006/relationships/font" Target="fonts/RobotoLight-bold.fntdata"/><Relationship Id="rId82" Type="http://schemas.openxmlformats.org/officeDocument/2006/relationships/font" Target="fonts/RobotoLight-boldItalic.fntdata"/><Relationship Id="rId81"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aveat-regular.fntdata"/><Relationship Id="rId72" Type="http://schemas.openxmlformats.org/officeDocument/2006/relationships/font" Target="fonts/RobotoMedium-boldItalic.fntdata"/><Relationship Id="rId75" Type="http://schemas.openxmlformats.org/officeDocument/2006/relationships/font" Target="fonts/EBGaramond-regular.fntdata"/><Relationship Id="rId74" Type="http://schemas.openxmlformats.org/officeDocument/2006/relationships/font" Target="fonts/Caveat-bold.fntdata"/><Relationship Id="rId77" Type="http://schemas.openxmlformats.org/officeDocument/2006/relationships/font" Target="fonts/EBGaramond-italic.fntdata"/><Relationship Id="rId76" Type="http://schemas.openxmlformats.org/officeDocument/2006/relationships/font" Target="fonts/EBGaramond-bold.fntdata"/><Relationship Id="rId79" Type="http://schemas.openxmlformats.org/officeDocument/2006/relationships/font" Target="fonts/RobotoLight-regular.fntdata"/><Relationship Id="rId78" Type="http://schemas.openxmlformats.org/officeDocument/2006/relationships/font" Target="fonts/EBGaramond-boldItalic.fntdata"/><Relationship Id="rId71" Type="http://schemas.openxmlformats.org/officeDocument/2006/relationships/font" Target="fonts/RobotoMedium-italic.fntdata"/><Relationship Id="rId70" Type="http://schemas.openxmlformats.org/officeDocument/2006/relationships/font" Target="fonts/RobotoMedium-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font" Target="fonts/RobotoThin-bold.fntdata"/><Relationship Id="rId65" Type="http://schemas.openxmlformats.org/officeDocument/2006/relationships/font" Target="fonts/RobotoThin-regular.fntdata"/><Relationship Id="rId68" Type="http://schemas.openxmlformats.org/officeDocument/2006/relationships/font" Target="fonts/RobotoThin-boldItalic.fntdata"/><Relationship Id="rId67" Type="http://schemas.openxmlformats.org/officeDocument/2006/relationships/font" Target="fonts/RobotoThin-italic.fntdata"/><Relationship Id="rId60" Type="http://schemas.openxmlformats.org/officeDocument/2006/relationships/slide" Target="slides/slide54.xml"/><Relationship Id="rId69" Type="http://schemas.openxmlformats.org/officeDocument/2006/relationships/font" Target="fonts/RobotoMedium-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2199f06a2c_0_2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12199f06a2c_0_2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2199f06a2c_0_2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2199f06a2c_0_2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2199f06a2c_0_2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2199f06a2c_0_2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2. Student Do: Warm-Up (15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2199f06a2c_0_2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2199f06a2c_0_2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12199f06a2c_0_7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12199f06a2c_0_7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2199f06a2c_0_2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12199f06a2c_0_2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3. Instructor Do: Review Warm Up (10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12199f06a2c_0_2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12199f06a2c_0_2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2199f06a2c_0_2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2199f06a2c_0_2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12199f06a2c_0_7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12199f06a2c_0_7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2199f06a2c_0_7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2199f06a2c_0_7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74d5feadb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74d5feadb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12199f06a2c_0_7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12199f06a2c_0_7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12199f06a2c_0_8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12199f06a2c_0_8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2199f06a2c_0_9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2199f06a2c_0_9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2199f06a2c_0_10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2199f06a2c_0_10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shutterstock_398469061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12199f06a2c_0_1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12199f06a2c_0_1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12199f06a2c_0_3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12199f06a2c_0_3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2199f06a2c_0_2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2199f06a2c_0_2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shutterstock_1140576245</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12199f06a2c_0_5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12199f06a2c_0_5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12199f06a2c_0_5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12199f06a2c_0_5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shutterstock_202139719</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12199f06a2c_0_5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12199f06a2c_0_5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2199f06a2c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2199f06a2c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650">
                <a:solidFill>
                  <a:srgbClr val="24292F"/>
                </a:solidFill>
                <a:highlight>
                  <a:srgbClr val="FFFFFF"/>
                </a:highlight>
              </a:rPr>
              <a:t>1. Instructor Do: Welcome the Class (10 minutes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12199f06a2c_0_5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12199f06a2c_0_5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12199f06a2c_0_7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12199f06a2c_0_7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12199f06a2c_0_5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12199f06a2c_0_5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2199f06a2c_0_5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12199f06a2c_0_5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2199f06a2c_0_5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2199f06a2c_0_5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2199f06a2c_0_5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2199f06a2c_0_5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12199f06a2c_0_5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12199f06a2c_0_5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2199f06a2c_0_5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12199f06a2c_0_5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shutterstock_1089582068</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12199f06a2c_0_5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12199f06a2c_0_5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2199f06a2c_0_5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2199f06a2c_0_5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shutterstock_1669187632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12199f06a2c_0_7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12199f06a2c_0_7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1240d74b0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1240d74b0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2199f06a2c_0_5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2199f06a2c_0_5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5. Everyone Do: Preprocessing Data (20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12199f06a2c_0_5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12199f06a2c_0_5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12199f06a2c_0_5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12199f06a2c_0_5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6. Break (15 minutes)</a:t>
            </a:r>
            <a:endParaRPr b="1" sz="1650">
              <a:solidFill>
                <a:srgbClr val="24292F"/>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12199f06a2c_0_7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12199f06a2c_0_7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7. Student Do: Standardizing Stock Data (25 minutes)</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12199f06a2c_0_7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12199f06a2c_0_7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8. Instructor Do: Review Standardizing Stock Data (15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12199f06a2c_0_7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12199f06a2c_0_7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12199f06a2c_0_7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12199f06a2c_0_7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F"/>
                </a:solidFill>
                <a:highlight>
                  <a:srgbClr val="FFFFFF"/>
                </a:highlight>
              </a:rPr>
              <a:t>9. Instructor Do: Clustering Complex Data (20 minutes)</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12199f06a2c_0_7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12199f06a2c_0_7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12199f06a2c_0_7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12199f06a2c_0_7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shutterstock_1551264395</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2199f06a2c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2199f06a2c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2199f06a2c_0_7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12199f06a2c_0_7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12199f06a2c_0_7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12199f06a2c_0_7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12199f06a2c_0_7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12199f06a2c_0_7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12199f06a2c_0_7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12199f06a2c_0_7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12199f06a2c_0_7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12199f06a2c_0_7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12199f06a2c_0_7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12199f06a2c_0_7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10. Student Do: Segmenting Customer Data (25 minutes)</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2199f06a2c_0_7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2199f06a2c_0_7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b="1" lang="en" sz="1650">
                <a:solidFill>
                  <a:srgbClr val="24292F"/>
                </a:solidFill>
                <a:highlight>
                  <a:srgbClr val="FFFFFF"/>
                </a:highlight>
              </a:rPr>
              <a:t>11. Instructor Do: Review Segmenting Customer Data (15 minutes)</a:t>
            </a:r>
            <a:endParaRPr b="1" sz="1650">
              <a:solidFill>
                <a:srgbClr val="24292F"/>
              </a:solidFill>
              <a:highlight>
                <a:srgbClr val="FFFFFF"/>
              </a:highlight>
            </a:endParaRPr>
          </a:p>
          <a:p>
            <a:pPr indent="0" lvl="0" marL="0" rtl="0" algn="l">
              <a:lnSpc>
                <a:spcPct val="125000"/>
              </a:lnSpc>
              <a:spcBef>
                <a:spcPts val="1800"/>
              </a:spcBef>
              <a:spcAft>
                <a:spcPts val="0"/>
              </a:spcAft>
              <a:buNone/>
            </a:pPr>
            <a:r>
              <a:t/>
            </a:r>
            <a:endParaRPr b="1" sz="165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2199f06a2c_0_7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2199f06a2c_0_7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12199f06a2c_0_7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12199f06a2c_0_7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12199f06a2c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12199f06a2c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2199f06a2c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2199f06a2c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2199f06a2c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12199f06a2c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2199f06a2c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2199f06a2c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13.png"/><Relationship Id="rId11" Type="http://schemas.openxmlformats.org/officeDocument/2006/relationships/image" Target="../media/image38.png"/><Relationship Id="rId10" Type="http://schemas.openxmlformats.org/officeDocument/2006/relationships/image" Target="../media/image21.png"/><Relationship Id="rId9"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7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3.png"/><Relationship Id="rId4"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9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9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9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70.png"/><Relationship Id="rId4" Type="http://schemas.openxmlformats.org/officeDocument/2006/relationships/image" Target="../media/image87.png"/><Relationship Id="rId5" Type="http://schemas.openxmlformats.org/officeDocument/2006/relationships/image" Target="../media/image7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84.png"/><Relationship Id="rId4" Type="http://schemas.openxmlformats.org/officeDocument/2006/relationships/image" Target="../media/image7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5.png"/><Relationship Id="rId4" Type="http://schemas.openxmlformats.org/officeDocument/2006/relationships/image" Target="../media/image8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5.png"/><Relationship Id="rId4" Type="http://schemas.openxmlformats.org/officeDocument/2006/relationships/image" Target="../media/image1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9.png"/><Relationship Id="rId4" Type="http://schemas.openxmlformats.org/officeDocument/2006/relationships/image" Target="../media/image10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8.png"/><Relationship Id="rId4" Type="http://schemas.openxmlformats.org/officeDocument/2006/relationships/image" Target="../media/image10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UI/UX">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pic>
        <p:nvPicPr>
          <p:cNvPr id="12" name="Google Shape;12;p2"/>
          <p:cNvPicPr preferRelativeResize="0"/>
          <p:nvPr/>
        </p:nvPicPr>
        <p:blipFill>
          <a:blip r:embed="rId4">
            <a:alphaModFix/>
          </a:blip>
          <a:stretch>
            <a:fillRect/>
          </a:stretch>
        </p:blipFill>
        <p:spPr>
          <a:xfrm>
            <a:off x="552660" y="1044638"/>
            <a:ext cx="2560322" cy="1920238"/>
          </a:xfrm>
          <a:prstGeom prst="rect">
            <a:avLst/>
          </a:prstGeom>
          <a:noFill/>
          <a:ln>
            <a:noFill/>
          </a:ln>
        </p:spPr>
      </p:pic>
      <p:sp>
        <p:nvSpPr>
          <p:cNvPr id="13" name="Google Shape;13;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4" name="Google Shape;14;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 name="Google Shape;15;p2"/>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UX/UI Design Boot Camp</a:t>
            </a:r>
            <a:endParaRPr sz="1800">
              <a:solidFill>
                <a:srgbClr val="FFFFFF"/>
              </a:solidFill>
              <a:latin typeface="Oswald"/>
              <a:ea typeface="Oswald"/>
              <a:cs typeface="Oswald"/>
              <a:sym typeface="Oswald"/>
            </a:endParaRPr>
          </a:p>
        </p:txBody>
      </p:sp>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7" name="Google Shape;1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9" name="Google Shape;109;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1" name="Shape 111"/>
        <p:cNvGrpSpPr/>
        <p:nvPr/>
      </p:nvGrpSpPr>
      <p:grpSpPr>
        <a:xfrm>
          <a:off x="0" y="0"/>
          <a:ext cx="0" cy="0"/>
          <a:chOff x="0" y="0"/>
          <a:chExt cx="0" cy="0"/>
        </a:xfrm>
      </p:grpSpPr>
      <p:pic>
        <p:nvPicPr>
          <p:cNvPr id="112" name="Google Shape;112;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6"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20" name="Google Shape;120;p13"/>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21" name="Google Shape;121;p13"/>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22" name="Google Shape;122;p13"/>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23" name="Google Shape;123;p13"/>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24" name="Shape 124"/>
        <p:cNvGrpSpPr/>
        <p:nvPr/>
      </p:nvGrpSpPr>
      <p:grpSpPr>
        <a:xfrm>
          <a:off x="0" y="0"/>
          <a:ext cx="0" cy="0"/>
          <a:chOff x="0" y="0"/>
          <a:chExt cx="0" cy="0"/>
        </a:xfrm>
      </p:grpSpPr>
      <p:sp>
        <p:nvSpPr>
          <p:cNvPr id="125" name="Google Shape;125;p14"/>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6" name="Google Shape;126;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7" name="Google Shape;127;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 name="Google Shape;131;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 name="Google Shape;13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6" name="Google Shape;136;p15"/>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37" name="Google Shape;137;p15"/>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42" name="Google Shape;142;p16"/>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43" name="Google Shape;143;p16"/>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6" name="Google Shape;146;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7"/>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8" name="Google Shape;148;p17"/>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9" name="Google Shape;14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2" name="Google Shape;15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8"/>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54" name="Google Shape;154;p18"/>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55" name="Google Shape;15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19"/>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61" name="Google Shape;161;p19"/>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62" name="Google Shape;162;p19"/>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63" name="Google Shape;163;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 name="Google Shape;166;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8" name="Google Shape;168;p20"/>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9" name="Google Shape;169;p2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70" name="Google Shape;170;p2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 name="Google Shape;20;p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21" name="Google Shape;21;p3"/>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24" name="Google Shape;24;p3"/>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 name="Google Shape;25;p3"/>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26" name="Google Shape;26;p3"/>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27" name="Google Shape;27;p3"/>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21"/>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7" name="Google Shape;177;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8" name="Google Shape;178;p21"/>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9" name="Google Shape;179;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0" name="Google Shape;180;p21"/>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81" name="Google Shape;18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 name="Google Shape;184;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7" name="Google Shape;187;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8" name="Google Shape;188;p22"/>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9" name="Google Shape;189;p22"/>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90" name="Google Shape;190;p22"/>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92" name="Google Shape;192;p22"/>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96" name="Google Shape;196;p22"/>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7" name="Google Shape;197;p22"/>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8" name="Google Shape;198;p22"/>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9" name="Google Shape;199;p22"/>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200" name="Google Shape;200;p22"/>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201" name="Google Shape;201;p22"/>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202" name="Google Shape;202;p22"/>
          <p:cNvGrpSpPr/>
          <p:nvPr/>
        </p:nvGrpSpPr>
        <p:grpSpPr>
          <a:xfrm>
            <a:off x="4519000" y="3821425"/>
            <a:ext cx="420900" cy="912575"/>
            <a:chOff x="4680988" y="3981725"/>
            <a:chExt cx="420900" cy="912575"/>
          </a:xfrm>
        </p:grpSpPr>
        <p:pic>
          <p:nvPicPr>
            <p:cNvPr id="203" name="Google Shape;203;p22"/>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204" name="Google Shape;204;p22"/>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205" name="Google Shape;205;p2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 name="Google Shape;206;p2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7" name="Google Shape;207;p22"/>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1" name="Google Shape;211;p23"/>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2" name="Google Shape;212;p23"/>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16" name="Google Shape;216;p2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2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8" name="Google Shape;218;p23"/>
          <p:cNvGrpSpPr/>
          <p:nvPr/>
        </p:nvGrpSpPr>
        <p:grpSpPr>
          <a:xfrm>
            <a:off x="4732975" y="426900"/>
            <a:ext cx="3984300" cy="1538339"/>
            <a:chOff x="4623475" y="424050"/>
            <a:chExt cx="3984300" cy="1538339"/>
          </a:xfrm>
        </p:grpSpPr>
        <p:sp>
          <p:nvSpPr>
            <p:cNvPr id="219" name="Google Shape;219;p23"/>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20" name="Google Shape;220;p23"/>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22" name="Google Shape;222;p23"/>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23" name="Google Shape;223;p23"/>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24" name="Google Shape;224;p23"/>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25" name="Google Shape;225;p23"/>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26" name="Google Shape;226;p23"/>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7" name="Google Shape;227;p23"/>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 name="Google Shape;231;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3" name="Google Shape;233;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4"/>
          <p:cNvGraphicFramePr/>
          <p:nvPr/>
        </p:nvGraphicFramePr>
        <p:xfrm>
          <a:off x="358300" y="1181050"/>
          <a:ext cx="3000000" cy="3000000"/>
        </p:xfrm>
        <a:graphic>
          <a:graphicData uri="http://schemas.openxmlformats.org/drawingml/2006/table">
            <a:tbl>
              <a:tblPr>
                <a:noFill/>
                <a:tableStyleId>{ACB5AF0E-5E12-41F3-B38A-2383351C2B30}</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35" name="Google Shape;235;p2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36" name="Google Shape;236;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7" name="Shape 237"/>
        <p:cNvGrpSpPr/>
        <p:nvPr/>
      </p:nvGrpSpPr>
      <p:grpSpPr>
        <a:xfrm>
          <a:off x="0" y="0"/>
          <a:ext cx="0" cy="0"/>
          <a:chOff x="0" y="0"/>
          <a:chExt cx="0" cy="0"/>
        </a:xfrm>
      </p:grpSpPr>
      <p:cxnSp>
        <p:nvCxnSpPr>
          <p:cNvPr id="238" name="Google Shape;23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41" name="Google Shape;241;p25"/>
          <p:cNvGraphicFramePr/>
          <p:nvPr/>
        </p:nvGraphicFramePr>
        <p:xfrm>
          <a:off x="358300" y="876250"/>
          <a:ext cx="3000000" cy="3000000"/>
        </p:xfrm>
        <a:graphic>
          <a:graphicData uri="http://schemas.openxmlformats.org/drawingml/2006/table">
            <a:tbl>
              <a:tblPr>
                <a:noFill/>
                <a:tableStyleId>{ACB5AF0E-5E12-41F3-B38A-2383351C2B30}</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42" name="Google Shape;242;p2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43" name="Google Shape;24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44" name="Shape 244"/>
        <p:cNvGrpSpPr/>
        <p:nvPr/>
      </p:nvGrpSpPr>
      <p:grpSpPr>
        <a:xfrm>
          <a:off x="0" y="0"/>
          <a:ext cx="0" cy="0"/>
          <a:chOff x="0" y="0"/>
          <a:chExt cx="0" cy="0"/>
        </a:xfrm>
      </p:grpSpPr>
      <p:pic>
        <p:nvPicPr>
          <p:cNvPr id="245" name="Google Shape;24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9" name="Google Shape;249;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0" name="Google Shape;250;p26"/>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51" name="Google Shape;251;p26"/>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52" name="Google Shape;252;p26"/>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53" name="Google Shape;253;p26"/>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54" name="Google Shape;254;p26"/>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55" name="Google Shape;2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56" name="Shape 256"/>
        <p:cNvGrpSpPr/>
        <p:nvPr/>
      </p:nvGrpSpPr>
      <p:grpSpPr>
        <a:xfrm>
          <a:off x="0" y="0"/>
          <a:ext cx="0" cy="0"/>
          <a:chOff x="0" y="0"/>
          <a:chExt cx="0" cy="0"/>
        </a:xfrm>
      </p:grpSpPr>
      <p:sp>
        <p:nvSpPr>
          <p:cNvPr id="257" name="Google Shape;257;p27"/>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8" name="Google Shape;25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 name="Google Shape;261;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62" name="Google Shape;262;p2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63" name="Google Shape;263;p2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64" name="Google Shape;264;p2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5" name="Google Shape;265;p2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6" name="Google Shape;266;p2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7" name="Google Shape;267;p2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8" name="Google Shape;268;p2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70" name="Google Shape;270;p27"/>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71" name="Google Shape;271;p27"/>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72" name="Google Shape;272;p27"/>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73" name="Google Shape;273;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74" name="Shape 274"/>
        <p:cNvGrpSpPr/>
        <p:nvPr/>
      </p:nvGrpSpPr>
      <p:grpSpPr>
        <a:xfrm>
          <a:off x="0" y="0"/>
          <a:ext cx="0" cy="0"/>
          <a:chOff x="0" y="0"/>
          <a:chExt cx="0" cy="0"/>
        </a:xfrm>
      </p:grpSpPr>
      <p:cxnSp>
        <p:nvCxnSpPr>
          <p:cNvPr id="275" name="Google Shape;27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 name="Google Shape;27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8" name="Google Shape;278;p2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79" name="Google Shape;279;p2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80" name="Google Shape;280;p2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1" name="Google Shape;281;p2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82" name="Google Shape;282;p2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4" name="Google Shape;28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86" name="Google Shape;286;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2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9" name="Google Shape;289;p28"/>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8"/>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8"/>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a:spcBef>
                <a:spcPts val="0"/>
              </a:spcBef>
              <a:spcAft>
                <a:spcPts val="0"/>
              </a:spcAft>
              <a:buSzPts val="1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8"/>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98" name="Google Shape;298;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99" name="Google Shape;299;p2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0" name="Google Shape;300;p2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01" name="Google Shape;301;p2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302" name="Google Shape;3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303" name="Shape 303"/>
        <p:cNvGrpSpPr/>
        <p:nvPr/>
      </p:nvGrpSpPr>
      <p:grpSpPr>
        <a:xfrm>
          <a:off x="0" y="0"/>
          <a:ext cx="0" cy="0"/>
          <a:chOff x="0" y="0"/>
          <a:chExt cx="0" cy="0"/>
        </a:xfrm>
      </p:grpSpPr>
      <p:pic>
        <p:nvPicPr>
          <p:cNvPr id="304" name="Google Shape;304;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5" name="Google Shape;30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307" name="Google Shape;307;p3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308" name="Google Shape;30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 name="Google Shape;31;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2" name="Google Shape;32;p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34" name="Google Shape;34;p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5" name="Google Shape;35;p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6" name="Google Shape;36;p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Cybersecurity Boot Camp</a:t>
            </a:r>
            <a:endParaRPr sz="1800">
              <a:solidFill>
                <a:srgbClr val="FFFFFF"/>
              </a:solidFill>
              <a:latin typeface="Oswald"/>
              <a:ea typeface="Oswald"/>
              <a:cs typeface="Oswald"/>
              <a:sym typeface="Oswald"/>
            </a:endParaRPr>
          </a:p>
        </p:txBody>
      </p:sp>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309" name="Shape 309"/>
        <p:cNvGrpSpPr/>
        <p:nvPr/>
      </p:nvGrpSpPr>
      <p:grpSpPr>
        <a:xfrm>
          <a:off x="0" y="0"/>
          <a:ext cx="0" cy="0"/>
          <a:chOff x="0" y="0"/>
          <a:chExt cx="0" cy="0"/>
        </a:xfrm>
      </p:grpSpPr>
      <p:pic>
        <p:nvPicPr>
          <p:cNvPr id="310" name="Google Shape;31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 name="Google Shape;311;p3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312" name="Google Shape;312;p3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314" name="Google Shape;314;p3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15" name="Google Shape;315;p3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316" name="Google Shape;316;p3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317" name="Google Shape;317;p3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318" name="Google Shape;318;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320" name="Shape 320"/>
        <p:cNvGrpSpPr/>
        <p:nvPr/>
      </p:nvGrpSpPr>
      <p:grpSpPr>
        <a:xfrm>
          <a:off x="0" y="0"/>
          <a:ext cx="0" cy="0"/>
          <a:chOff x="0" y="0"/>
          <a:chExt cx="0" cy="0"/>
        </a:xfrm>
      </p:grpSpPr>
      <p:pic>
        <p:nvPicPr>
          <p:cNvPr id="321" name="Google Shape;321;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2" name="Google Shape;322;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323" name="Google Shape;323;p3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324" name="Google Shape;324;p3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25" name="Google Shape;325;p3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Challenge</a:t>
            </a:r>
            <a:endParaRPr sz="3600">
              <a:solidFill>
                <a:srgbClr val="33CCCC"/>
              </a:solidFill>
              <a:latin typeface="Oswald"/>
              <a:ea typeface="Oswald"/>
              <a:cs typeface="Oswald"/>
              <a:sym typeface="Oswald"/>
            </a:endParaRPr>
          </a:p>
        </p:txBody>
      </p:sp>
      <p:sp>
        <p:nvSpPr>
          <p:cNvPr id="326" name="Google Shape;3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7" name="Google Shape;327;p32"/>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2"/>
          <p:cNvPicPr preferRelativeResize="0"/>
          <p:nvPr/>
        </p:nvPicPr>
        <p:blipFill>
          <a:blip r:embed="rId3">
            <a:alphaModFix/>
          </a:blip>
          <a:stretch>
            <a:fillRect/>
          </a:stretch>
        </p:blipFill>
        <p:spPr>
          <a:xfrm>
            <a:off x="3730752" y="687118"/>
            <a:ext cx="1667514" cy="1744500"/>
          </a:xfrm>
          <a:prstGeom prst="rect">
            <a:avLst/>
          </a:prstGeom>
          <a:noFill/>
          <a:ln>
            <a:noFill/>
          </a:ln>
        </p:spPr>
      </p:pic>
      <p:sp>
        <p:nvSpPr>
          <p:cNvPr id="329" name="Google Shape;32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30" name="Shape 330"/>
        <p:cNvGrpSpPr/>
        <p:nvPr/>
      </p:nvGrpSpPr>
      <p:grpSpPr>
        <a:xfrm>
          <a:off x="0" y="0"/>
          <a:ext cx="0" cy="0"/>
          <a:chOff x="0" y="0"/>
          <a:chExt cx="0" cy="0"/>
        </a:xfrm>
      </p:grpSpPr>
      <p:pic>
        <p:nvPicPr>
          <p:cNvPr id="331" name="Google Shape;331;p3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32" name="Google Shape;332;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4" name="Google Shape;334;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 name="Google Shape;336;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 name="Google Shape;337;p3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8" name="Google Shape;338;p3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39" name="Google Shape;339;p3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40" name="Google Shape;340;p3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41" name="Shape 341"/>
        <p:cNvGrpSpPr/>
        <p:nvPr/>
      </p:nvGrpSpPr>
      <p:grpSpPr>
        <a:xfrm>
          <a:off x="0" y="0"/>
          <a:ext cx="0" cy="0"/>
          <a:chOff x="0" y="0"/>
          <a:chExt cx="0" cy="0"/>
        </a:xfrm>
      </p:grpSpPr>
      <p:sp>
        <p:nvSpPr>
          <p:cNvPr id="342" name="Google Shape;342;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45" name="Google Shape;34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 name="Google Shape;34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8" name="Google Shape;348;p34"/>
          <p:cNvGrpSpPr/>
          <p:nvPr/>
        </p:nvGrpSpPr>
        <p:grpSpPr>
          <a:xfrm>
            <a:off x="457200" y="1378813"/>
            <a:ext cx="776889" cy="621300"/>
            <a:chOff x="457200" y="1378813"/>
            <a:chExt cx="776889" cy="621300"/>
          </a:xfrm>
        </p:grpSpPr>
        <p:sp>
          <p:nvSpPr>
            <p:cNvPr id="349" name="Google Shape;349;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50" name="Google Shape;350;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1" name="Google Shape;351;p34"/>
          <p:cNvGrpSpPr/>
          <p:nvPr/>
        </p:nvGrpSpPr>
        <p:grpSpPr>
          <a:xfrm>
            <a:off x="457200" y="2228725"/>
            <a:ext cx="776889" cy="621300"/>
            <a:chOff x="457200" y="1378813"/>
            <a:chExt cx="776889" cy="621300"/>
          </a:xfrm>
        </p:grpSpPr>
        <p:sp>
          <p:nvSpPr>
            <p:cNvPr id="352" name="Google Shape;352;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53" name="Google Shape;353;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4" name="Google Shape;354;p34"/>
          <p:cNvGrpSpPr/>
          <p:nvPr/>
        </p:nvGrpSpPr>
        <p:grpSpPr>
          <a:xfrm>
            <a:off x="457200" y="3073850"/>
            <a:ext cx="776889" cy="621300"/>
            <a:chOff x="457200" y="1378813"/>
            <a:chExt cx="776889" cy="621300"/>
          </a:xfrm>
        </p:grpSpPr>
        <p:sp>
          <p:nvSpPr>
            <p:cNvPr id="355" name="Google Shape;355;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6" name="Google Shape;356;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57" name="Google Shape;357;p34"/>
          <p:cNvGrpSpPr/>
          <p:nvPr/>
        </p:nvGrpSpPr>
        <p:grpSpPr>
          <a:xfrm>
            <a:off x="457200" y="3923750"/>
            <a:ext cx="776889" cy="621300"/>
            <a:chOff x="457200" y="1378813"/>
            <a:chExt cx="776889" cy="621300"/>
          </a:xfrm>
        </p:grpSpPr>
        <p:sp>
          <p:nvSpPr>
            <p:cNvPr id="358" name="Google Shape;358;p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9" name="Google Shape;359;p3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0" name="Google Shape;360;p3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1" name="Google Shape;361;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5" name="Google Shape;365;p3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6" name="Google Shape;366;p3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67" name="Google Shape;3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
    <p:spTree>
      <p:nvGrpSpPr>
        <p:cNvPr id="368" name="Shape 368"/>
        <p:cNvGrpSpPr/>
        <p:nvPr/>
      </p:nvGrpSpPr>
      <p:grpSpPr>
        <a:xfrm>
          <a:off x="0" y="0"/>
          <a:ext cx="0" cy="0"/>
          <a:chOff x="0" y="0"/>
          <a:chExt cx="0" cy="0"/>
        </a:xfrm>
      </p:grpSpPr>
      <p:sp>
        <p:nvSpPr>
          <p:cNvPr id="369" name="Google Shape;369;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72" name="Google Shape;37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3" name="Google Shape;37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 name="Google Shape;37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5" name="Google Shape;375;p35"/>
          <p:cNvGrpSpPr/>
          <p:nvPr/>
        </p:nvGrpSpPr>
        <p:grpSpPr>
          <a:xfrm>
            <a:off x="457200" y="1378813"/>
            <a:ext cx="776889" cy="621300"/>
            <a:chOff x="457200" y="1378813"/>
            <a:chExt cx="776889" cy="621300"/>
          </a:xfrm>
        </p:grpSpPr>
        <p:sp>
          <p:nvSpPr>
            <p:cNvPr id="376" name="Google Shape;376;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7" name="Google Shape;377;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78" name="Google Shape;378;p35"/>
          <p:cNvGrpSpPr/>
          <p:nvPr/>
        </p:nvGrpSpPr>
        <p:grpSpPr>
          <a:xfrm>
            <a:off x="457200" y="2228725"/>
            <a:ext cx="776889" cy="621300"/>
            <a:chOff x="457200" y="1378813"/>
            <a:chExt cx="776889" cy="621300"/>
          </a:xfrm>
        </p:grpSpPr>
        <p:sp>
          <p:nvSpPr>
            <p:cNvPr id="379" name="Google Shape;379;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0" name="Google Shape;380;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81" name="Google Shape;381;p35"/>
          <p:cNvGrpSpPr/>
          <p:nvPr/>
        </p:nvGrpSpPr>
        <p:grpSpPr>
          <a:xfrm>
            <a:off x="457200" y="3073850"/>
            <a:ext cx="776889" cy="621300"/>
            <a:chOff x="457200" y="1378813"/>
            <a:chExt cx="776889" cy="621300"/>
          </a:xfrm>
        </p:grpSpPr>
        <p:sp>
          <p:nvSpPr>
            <p:cNvPr id="382" name="Google Shape;382;p3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3" name="Google Shape;383;p3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84" name="Google Shape;384;p35"/>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5" name="Google Shape;385;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8" name="Google Shape;388;p35"/>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9" name="Google Shape;389;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90" name="Shape 390"/>
        <p:cNvGrpSpPr/>
        <p:nvPr/>
      </p:nvGrpSpPr>
      <p:grpSpPr>
        <a:xfrm>
          <a:off x="0" y="0"/>
          <a:ext cx="0" cy="0"/>
          <a:chOff x="0" y="0"/>
          <a:chExt cx="0" cy="0"/>
        </a:xfrm>
      </p:grpSpPr>
      <p:sp>
        <p:nvSpPr>
          <p:cNvPr id="391" name="Google Shape;39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7" name="Google Shape;397;p36"/>
          <p:cNvGrpSpPr/>
          <p:nvPr/>
        </p:nvGrpSpPr>
        <p:grpSpPr>
          <a:xfrm>
            <a:off x="457200" y="1300225"/>
            <a:ext cx="776889" cy="621300"/>
            <a:chOff x="457200" y="1378813"/>
            <a:chExt cx="776889" cy="621300"/>
          </a:xfrm>
        </p:grpSpPr>
        <p:sp>
          <p:nvSpPr>
            <p:cNvPr id="398" name="Google Shape;398;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9" name="Google Shape;399;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6"/>
          <p:cNvGrpSpPr/>
          <p:nvPr/>
        </p:nvGrpSpPr>
        <p:grpSpPr>
          <a:xfrm>
            <a:off x="457200" y="2000125"/>
            <a:ext cx="776889" cy="621300"/>
            <a:chOff x="457200" y="1378813"/>
            <a:chExt cx="776889" cy="621300"/>
          </a:xfrm>
        </p:grpSpPr>
        <p:sp>
          <p:nvSpPr>
            <p:cNvPr id="401" name="Google Shape;401;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02" name="Google Shape;402;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6"/>
          <p:cNvGrpSpPr/>
          <p:nvPr/>
        </p:nvGrpSpPr>
        <p:grpSpPr>
          <a:xfrm>
            <a:off x="457200" y="2692850"/>
            <a:ext cx="776889" cy="621300"/>
            <a:chOff x="457200" y="1378813"/>
            <a:chExt cx="776889" cy="621300"/>
          </a:xfrm>
        </p:grpSpPr>
        <p:sp>
          <p:nvSpPr>
            <p:cNvPr id="404" name="Google Shape;40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05" name="Google Shape;405;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457200" y="3390350"/>
            <a:ext cx="776889" cy="621300"/>
            <a:chOff x="457200" y="1378813"/>
            <a:chExt cx="776889" cy="621300"/>
          </a:xfrm>
        </p:grpSpPr>
        <p:sp>
          <p:nvSpPr>
            <p:cNvPr id="407" name="Google Shape;40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08" name="Google Shape;40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6"/>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6"/>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6"/>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6" name="Google Shape;416;p36"/>
          <p:cNvGrpSpPr/>
          <p:nvPr/>
        </p:nvGrpSpPr>
        <p:grpSpPr>
          <a:xfrm>
            <a:off x="469500" y="4083075"/>
            <a:ext cx="776889" cy="621300"/>
            <a:chOff x="457200" y="1378813"/>
            <a:chExt cx="776889" cy="621300"/>
          </a:xfrm>
        </p:grpSpPr>
        <p:sp>
          <p:nvSpPr>
            <p:cNvPr id="417" name="Google Shape;417;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18" name="Google Shape;418;p36"/>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422" name="Shape 422"/>
        <p:cNvGrpSpPr/>
        <p:nvPr/>
      </p:nvGrpSpPr>
      <p:grpSpPr>
        <a:xfrm>
          <a:off x="0" y="0"/>
          <a:ext cx="0" cy="0"/>
          <a:chOff x="0" y="0"/>
          <a:chExt cx="0" cy="0"/>
        </a:xfrm>
      </p:grpSpPr>
      <p:sp>
        <p:nvSpPr>
          <p:cNvPr id="423" name="Google Shape;423;p3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9" name="Google Shape;429;p37"/>
          <p:cNvGrpSpPr/>
          <p:nvPr/>
        </p:nvGrpSpPr>
        <p:grpSpPr>
          <a:xfrm>
            <a:off x="457200" y="1237825"/>
            <a:ext cx="776900" cy="486300"/>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1" name="Google Shape;431;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00" y="1828900"/>
            <a:ext cx="776900" cy="486300"/>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6" name="Google Shape;436;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7"/>
          <p:cNvGrpSpPr/>
          <p:nvPr/>
        </p:nvGrpSpPr>
        <p:grpSpPr>
          <a:xfrm>
            <a:off x="457200" y="2419975"/>
            <a:ext cx="776900" cy="486300"/>
            <a:chOff x="457200" y="1466425"/>
            <a:chExt cx="776900" cy="486300"/>
          </a:xfrm>
        </p:grpSpPr>
        <p:sp>
          <p:nvSpPr>
            <p:cNvPr id="439" name="Google Shape;439;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440" name="Google Shape;440;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457200" y="3011050"/>
            <a:ext cx="776900" cy="486300"/>
            <a:chOff x="457200" y="1466425"/>
            <a:chExt cx="776900" cy="486300"/>
          </a:xfrm>
        </p:grpSpPr>
        <p:sp>
          <p:nvSpPr>
            <p:cNvPr id="443" name="Google Shape;443;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444" name="Google Shape;444;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7"/>
          <p:cNvGrpSpPr/>
          <p:nvPr/>
        </p:nvGrpSpPr>
        <p:grpSpPr>
          <a:xfrm>
            <a:off x="457200" y="3602137"/>
            <a:ext cx="776900" cy="486300"/>
            <a:chOff x="457200" y="1466425"/>
            <a:chExt cx="776900" cy="486300"/>
          </a:xfrm>
        </p:grpSpPr>
        <p:sp>
          <p:nvSpPr>
            <p:cNvPr id="447" name="Google Shape;447;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48" name="Google Shape;448;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200" y="4193262"/>
            <a:ext cx="776900" cy="486300"/>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52" name="Google Shape;452;p37"/>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7"/>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7"/>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7"/>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37"/>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59" name="Shape 459"/>
        <p:cNvGrpSpPr/>
        <p:nvPr/>
      </p:nvGrpSpPr>
      <p:grpSpPr>
        <a:xfrm>
          <a:off x="0" y="0"/>
          <a:ext cx="0" cy="0"/>
          <a:chOff x="0" y="0"/>
          <a:chExt cx="0" cy="0"/>
        </a:xfrm>
      </p:grpSpPr>
      <p:sp>
        <p:nvSpPr>
          <p:cNvPr id="460" name="Google Shape;460;p3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5" name="Google Shape;46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66" name="Google Shape;466;p38"/>
          <p:cNvGrpSpPr/>
          <p:nvPr/>
        </p:nvGrpSpPr>
        <p:grpSpPr>
          <a:xfrm>
            <a:off x="457222" y="1149803"/>
            <a:ext cx="713194" cy="446423"/>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22" y="1672428"/>
            <a:ext cx="713194" cy="446423"/>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197" y="2195578"/>
            <a:ext cx="713194" cy="446423"/>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197" y="2718203"/>
            <a:ext cx="713194" cy="446423"/>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8"/>
          <p:cNvGrpSpPr/>
          <p:nvPr/>
        </p:nvGrpSpPr>
        <p:grpSpPr>
          <a:xfrm>
            <a:off x="457222" y="3240828"/>
            <a:ext cx="713194" cy="446423"/>
            <a:chOff x="457200" y="1466425"/>
            <a:chExt cx="776900" cy="486300"/>
          </a:xfrm>
        </p:grpSpPr>
        <p:sp>
          <p:nvSpPr>
            <p:cNvPr id="487" name="Google Shape;48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88" name="Google Shape;48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3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38"/>
          <p:cNvGrpSpPr/>
          <p:nvPr/>
        </p:nvGrpSpPr>
        <p:grpSpPr>
          <a:xfrm>
            <a:off x="457222" y="3763453"/>
            <a:ext cx="713194" cy="446423"/>
            <a:chOff x="457200" y="1466425"/>
            <a:chExt cx="776900" cy="486300"/>
          </a:xfrm>
        </p:grpSpPr>
        <p:sp>
          <p:nvSpPr>
            <p:cNvPr id="492" name="Google Shape;492;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93" name="Google Shape;493;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3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8"/>
          <p:cNvGrpSpPr/>
          <p:nvPr/>
        </p:nvGrpSpPr>
        <p:grpSpPr>
          <a:xfrm>
            <a:off x="457222" y="4311603"/>
            <a:ext cx="713194" cy="446423"/>
            <a:chOff x="457200" y="1466425"/>
            <a:chExt cx="776900" cy="486300"/>
          </a:xfrm>
        </p:grpSpPr>
        <p:sp>
          <p:nvSpPr>
            <p:cNvPr id="497" name="Google Shape;497;p38"/>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98" name="Google Shape;498;p38"/>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38"/>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p:cSld name="CUSTOM_2_7_1_3_1_1_1_1">
    <p:spTree>
      <p:nvGrpSpPr>
        <p:cNvPr id="501" name="Shape 501"/>
        <p:cNvGrpSpPr/>
        <p:nvPr/>
      </p:nvGrpSpPr>
      <p:grpSpPr>
        <a:xfrm>
          <a:off x="0" y="0"/>
          <a:ext cx="0" cy="0"/>
          <a:chOff x="0" y="0"/>
          <a:chExt cx="0" cy="0"/>
        </a:xfrm>
      </p:grpSpPr>
      <p:sp>
        <p:nvSpPr>
          <p:cNvPr id="502" name="Google Shape;502;p39"/>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9"/>
          <p:cNvGrpSpPr/>
          <p:nvPr/>
        </p:nvGrpSpPr>
        <p:grpSpPr>
          <a:xfrm>
            <a:off x="457209" y="1149761"/>
            <a:ext cx="619500" cy="387776"/>
            <a:chOff x="457200" y="1466425"/>
            <a:chExt cx="776900" cy="486300"/>
          </a:xfrm>
        </p:grpSpPr>
        <p:sp>
          <p:nvSpPr>
            <p:cNvPr id="504" name="Google Shape;50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505" name="Google Shape;50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06" name="Google Shape;506;p39"/>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9"/>
          <p:cNvGrpSpPr/>
          <p:nvPr/>
        </p:nvGrpSpPr>
        <p:grpSpPr>
          <a:xfrm>
            <a:off x="457209" y="1603738"/>
            <a:ext cx="619500" cy="387776"/>
            <a:chOff x="457200" y="1466425"/>
            <a:chExt cx="776900" cy="486300"/>
          </a:xfrm>
        </p:grpSpPr>
        <p:sp>
          <p:nvSpPr>
            <p:cNvPr id="508" name="Google Shape;50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509" name="Google Shape;50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0" name="Google Shape;510;p39"/>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57187" y="2058172"/>
            <a:ext cx="619500" cy="387776"/>
            <a:chOff x="457200" y="1466425"/>
            <a:chExt cx="776900" cy="486300"/>
          </a:xfrm>
        </p:grpSpPr>
        <p:sp>
          <p:nvSpPr>
            <p:cNvPr id="512" name="Google Shape;51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513" name="Google Shape;51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4" name="Google Shape;514;p39"/>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457187" y="2512150"/>
            <a:ext cx="619500" cy="387776"/>
            <a:chOff x="457200" y="1466425"/>
            <a:chExt cx="776900" cy="486300"/>
          </a:xfrm>
        </p:grpSpPr>
        <p:sp>
          <p:nvSpPr>
            <p:cNvPr id="516" name="Google Shape;516;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517" name="Google Shape;517;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18" name="Google Shape;518;p39"/>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9"/>
          <p:cNvGrpSpPr/>
          <p:nvPr/>
        </p:nvGrpSpPr>
        <p:grpSpPr>
          <a:xfrm>
            <a:off x="457209" y="2966128"/>
            <a:ext cx="619500" cy="387776"/>
            <a:chOff x="457200" y="1466425"/>
            <a:chExt cx="776900" cy="486300"/>
          </a:xfrm>
        </p:grpSpPr>
        <p:sp>
          <p:nvSpPr>
            <p:cNvPr id="520" name="Google Shape;52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521" name="Google Shape;52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2" name="Google Shape;522;p39"/>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9"/>
          <p:cNvGrpSpPr/>
          <p:nvPr/>
        </p:nvGrpSpPr>
        <p:grpSpPr>
          <a:xfrm>
            <a:off x="457209" y="3420106"/>
            <a:ext cx="619500" cy="387776"/>
            <a:chOff x="457200" y="1466425"/>
            <a:chExt cx="776900" cy="486300"/>
          </a:xfrm>
        </p:grpSpPr>
        <p:sp>
          <p:nvSpPr>
            <p:cNvPr id="524" name="Google Shape;524;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525" name="Google Shape;525;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26" name="Google Shape;526;p39"/>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9"/>
          <p:cNvGrpSpPr/>
          <p:nvPr/>
        </p:nvGrpSpPr>
        <p:grpSpPr>
          <a:xfrm>
            <a:off x="457209" y="3896256"/>
            <a:ext cx="619500" cy="387776"/>
            <a:chOff x="457200" y="1466425"/>
            <a:chExt cx="776900" cy="486300"/>
          </a:xfrm>
        </p:grpSpPr>
        <p:sp>
          <p:nvSpPr>
            <p:cNvPr id="528" name="Google Shape;528;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529" name="Google Shape;529;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0" name="Google Shape;530;p39"/>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9"/>
          <p:cNvGrpSpPr/>
          <p:nvPr/>
        </p:nvGrpSpPr>
        <p:grpSpPr>
          <a:xfrm>
            <a:off x="457209" y="4382688"/>
            <a:ext cx="619500" cy="387776"/>
            <a:chOff x="457200" y="1466425"/>
            <a:chExt cx="776900" cy="486300"/>
          </a:xfrm>
        </p:grpSpPr>
        <p:sp>
          <p:nvSpPr>
            <p:cNvPr id="532" name="Google Shape;532;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533" name="Google Shape;533;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534" name="Google Shape;5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6" name="Google Shape;5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8" name="Google Shape;5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39"/>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0" name="Google Shape;540;p39"/>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1" name="Google Shape;541;p39"/>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2" name="Google Shape;542;p39"/>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3" name="Google Shape;543;p39"/>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39"/>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5" name="Google Shape;545;p39"/>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6" name="Google Shape;546;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47" name="Google Shape;547;p39"/>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548" name="Shape 548"/>
        <p:cNvGrpSpPr/>
        <p:nvPr/>
      </p:nvGrpSpPr>
      <p:grpSpPr>
        <a:xfrm>
          <a:off x="0" y="0"/>
          <a:ext cx="0" cy="0"/>
          <a:chOff x="0" y="0"/>
          <a:chExt cx="0" cy="0"/>
        </a:xfrm>
      </p:grpSpPr>
      <p:sp>
        <p:nvSpPr>
          <p:cNvPr id="549" name="Google Shape;54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1" name="Google Shape;55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3" name="Google Shape;55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4" name="Google Shape;554;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56" name="Google Shape;556;p40"/>
          <p:cNvGrpSpPr/>
          <p:nvPr/>
        </p:nvGrpSpPr>
        <p:grpSpPr>
          <a:xfrm>
            <a:off x="457181" y="1345103"/>
            <a:ext cx="533372" cy="533480"/>
            <a:chOff x="457200" y="1378813"/>
            <a:chExt cx="695400" cy="695450"/>
          </a:xfrm>
        </p:grpSpPr>
        <p:sp>
          <p:nvSpPr>
            <p:cNvPr id="557" name="Google Shape;557;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8" name="Google Shape;558;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0"/>
          <p:cNvGrpSpPr/>
          <p:nvPr/>
        </p:nvGrpSpPr>
        <p:grpSpPr>
          <a:xfrm>
            <a:off x="3228956" y="1345103"/>
            <a:ext cx="533372" cy="533480"/>
            <a:chOff x="457200" y="1378813"/>
            <a:chExt cx="695400" cy="695450"/>
          </a:xfrm>
        </p:grpSpPr>
        <p:sp>
          <p:nvSpPr>
            <p:cNvPr id="560" name="Google Shape;560;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1" name="Google Shape;561;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2" name="Google Shape;562;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564" name="Google Shape;564;p40"/>
          <p:cNvGrpSpPr/>
          <p:nvPr/>
        </p:nvGrpSpPr>
        <p:grpSpPr>
          <a:xfrm>
            <a:off x="6134081" y="1345853"/>
            <a:ext cx="533372" cy="533480"/>
            <a:chOff x="457200" y="1378813"/>
            <a:chExt cx="695400" cy="695450"/>
          </a:xfrm>
        </p:grpSpPr>
        <p:sp>
          <p:nvSpPr>
            <p:cNvPr id="565" name="Google Shape;565;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566" name="Google Shape;566;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67" name="Google Shape;567;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69" name="Google Shape;569;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FinTech">
  <p:cSld name="CUSTOM_2_3_1_1_1_1_1_2_1_2_1_1_1_1_2_2_1_2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43" name="Google Shape;43;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45" name="Google Shape;45;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46" name="Google Shape;46;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47" name="Google Shape;47;p5"/>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Fintech</a:t>
            </a:r>
            <a:endParaRPr sz="1800">
              <a:solidFill>
                <a:srgbClr val="FFFFFF"/>
              </a:solidFill>
              <a:latin typeface="Oswald"/>
              <a:ea typeface="Oswald"/>
              <a:cs typeface="Oswald"/>
              <a:sym typeface="Oswald"/>
            </a:endParaRPr>
          </a:p>
        </p:txBody>
      </p:sp>
      <p:pic>
        <p:nvPicPr>
          <p:cNvPr id="48" name="Google Shape;48;p5"/>
          <p:cNvPicPr preferRelativeResize="0"/>
          <p:nvPr/>
        </p:nvPicPr>
        <p:blipFill>
          <a:blip r:embed="rId4">
            <a:alphaModFix/>
          </a:blip>
          <a:stretch>
            <a:fillRect/>
          </a:stretch>
        </p:blipFill>
        <p:spPr>
          <a:xfrm>
            <a:off x="485250" y="885450"/>
            <a:ext cx="2659800" cy="2279350"/>
          </a:xfrm>
          <a:prstGeom prst="rect">
            <a:avLst/>
          </a:prstGeom>
          <a:noFill/>
          <a:ln>
            <a:noFill/>
          </a:ln>
        </p:spPr>
      </p:pic>
      <p:cxnSp>
        <p:nvCxnSpPr>
          <p:cNvPr id="49" name="Google Shape;49;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570" name="Shape 570"/>
        <p:cNvGrpSpPr/>
        <p:nvPr/>
      </p:nvGrpSpPr>
      <p:grpSpPr>
        <a:xfrm>
          <a:off x="0" y="0"/>
          <a:ext cx="0" cy="0"/>
          <a:chOff x="0" y="0"/>
          <a:chExt cx="0" cy="0"/>
        </a:xfrm>
      </p:grpSpPr>
      <p:sp>
        <p:nvSpPr>
          <p:cNvPr id="571" name="Google Shape;5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3" name="Google Shape;57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5" name="Google Shape;57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6" name="Google Shape;57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78" name="Google Shape;578;p41"/>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79" name="Google Shape;579;p41"/>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2" name="Google Shape;582;p41"/>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3" name="Google Shape;583;p41"/>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41"/>
          <p:cNvGrpSpPr/>
          <p:nvPr/>
        </p:nvGrpSpPr>
        <p:grpSpPr>
          <a:xfrm>
            <a:off x="6134054" y="1345850"/>
            <a:ext cx="2298699" cy="533482"/>
            <a:chOff x="457164" y="1378809"/>
            <a:chExt cx="2997000" cy="695454"/>
          </a:xfrm>
        </p:grpSpPr>
        <p:sp>
          <p:nvSpPr>
            <p:cNvPr id="585" name="Google Shape;585;p41"/>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86" name="Google Shape;586;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7" name="Google Shape;587;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9" name="Google Shape;589;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90" name="Google Shape;590;p41"/>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a:spcBef>
                <a:spcPts val="0"/>
              </a:spcBef>
              <a:spcAft>
                <a:spcPts val="0"/>
              </a:spcAft>
              <a:buSzPts val="1400"/>
              <a:buFont typeface="Roboto Medium"/>
              <a:buNone/>
              <a:defRPr>
                <a:latin typeface="Roboto Medium"/>
                <a:ea typeface="Roboto Medium"/>
                <a:cs typeface="Roboto Medium"/>
                <a:sym typeface="Roboto Medium"/>
              </a:defRPr>
            </a:lvl1pPr>
            <a:lvl2pPr lvl="1">
              <a:spcBef>
                <a:spcPts val="0"/>
              </a:spcBef>
              <a:spcAft>
                <a:spcPts val="0"/>
              </a:spcAft>
              <a:buSzPts val="1400"/>
              <a:buFont typeface="Roboto Medium"/>
              <a:buNone/>
              <a:defRPr>
                <a:latin typeface="Roboto Medium"/>
                <a:ea typeface="Roboto Medium"/>
                <a:cs typeface="Roboto Medium"/>
                <a:sym typeface="Roboto Medium"/>
              </a:defRPr>
            </a:lvl2pPr>
            <a:lvl3pPr lvl="2">
              <a:spcBef>
                <a:spcPts val="0"/>
              </a:spcBef>
              <a:spcAft>
                <a:spcPts val="0"/>
              </a:spcAft>
              <a:buSzPts val="1400"/>
              <a:buFont typeface="Roboto Medium"/>
              <a:buNone/>
              <a:defRPr>
                <a:latin typeface="Roboto Medium"/>
                <a:ea typeface="Roboto Medium"/>
                <a:cs typeface="Roboto Medium"/>
                <a:sym typeface="Roboto Medium"/>
              </a:defRPr>
            </a:lvl3pPr>
            <a:lvl4pPr lvl="3">
              <a:spcBef>
                <a:spcPts val="0"/>
              </a:spcBef>
              <a:spcAft>
                <a:spcPts val="0"/>
              </a:spcAft>
              <a:buSzPts val="1400"/>
              <a:buFont typeface="Roboto Medium"/>
              <a:buNone/>
              <a:defRPr>
                <a:latin typeface="Roboto Medium"/>
                <a:ea typeface="Roboto Medium"/>
                <a:cs typeface="Roboto Medium"/>
                <a:sym typeface="Roboto Medium"/>
              </a:defRPr>
            </a:lvl4pPr>
            <a:lvl5pPr lvl="4">
              <a:spcBef>
                <a:spcPts val="0"/>
              </a:spcBef>
              <a:spcAft>
                <a:spcPts val="0"/>
              </a:spcAft>
              <a:buSzPts val="1400"/>
              <a:buFont typeface="Roboto Medium"/>
              <a:buNone/>
              <a:defRPr>
                <a:latin typeface="Roboto Medium"/>
                <a:ea typeface="Roboto Medium"/>
                <a:cs typeface="Roboto Medium"/>
                <a:sym typeface="Roboto Medium"/>
              </a:defRPr>
            </a:lvl5pPr>
            <a:lvl6pPr lvl="5">
              <a:spcBef>
                <a:spcPts val="0"/>
              </a:spcBef>
              <a:spcAft>
                <a:spcPts val="0"/>
              </a:spcAft>
              <a:buSzPts val="1400"/>
              <a:buFont typeface="Roboto Medium"/>
              <a:buNone/>
              <a:defRPr>
                <a:latin typeface="Roboto Medium"/>
                <a:ea typeface="Roboto Medium"/>
                <a:cs typeface="Roboto Medium"/>
                <a:sym typeface="Roboto Medium"/>
              </a:defRPr>
            </a:lvl6pPr>
            <a:lvl7pPr lvl="6">
              <a:spcBef>
                <a:spcPts val="0"/>
              </a:spcBef>
              <a:spcAft>
                <a:spcPts val="0"/>
              </a:spcAft>
              <a:buSzPts val="1400"/>
              <a:buFont typeface="Roboto Medium"/>
              <a:buNone/>
              <a:defRPr>
                <a:latin typeface="Roboto Medium"/>
                <a:ea typeface="Roboto Medium"/>
                <a:cs typeface="Roboto Medium"/>
                <a:sym typeface="Roboto Medium"/>
              </a:defRPr>
            </a:lvl7pPr>
            <a:lvl8pPr lvl="7">
              <a:spcBef>
                <a:spcPts val="0"/>
              </a:spcBef>
              <a:spcAft>
                <a:spcPts val="0"/>
              </a:spcAft>
              <a:buSzPts val="1400"/>
              <a:buFont typeface="Roboto Medium"/>
              <a:buNone/>
              <a:defRPr>
                <a:latin typeface="Roboto Medium"/>
                <a:ea typeface="Roboto Medium"/>
                <a:cs typeface="Roboto Medium"/>
                <a:sym typeface="Roboto Medium"/>
              </a:defRPr>
            </a:lvl8pPr>
            <a:lvl9pPr lvl="8">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91" name="Google Shape;591;p41"/>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92" name="Google Shape;592;p41"/>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593" name="Shape 593"/>
        <p:cNvGrpSpPr/>
        <p:nvPr/>
      </p:nvGrpSpPr>
      <p:grpSpPr>
        <a:xfrm>
          <a:off x="0" y="0"/>
          <a:ext cx="0" cy="0"/>
          <a:chOff x="0" y="0"/>
          <a:chExt cx="0" cy="0"/>
        </a:xfrm>
      </p:grpSpPr>
      <p:pic>
        <p:nvPicPr>
          <p:cNvPr id="594" name="Google Shape;59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95" name="Google Shape;59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9" name="Google Shape;59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601" name="Google Shape;60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5" name="Google Shape;60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606" name="Google Shape;60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608" name="Google Shape;60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609" name="Shape 609"/>
        <p:cNvGrpSpPr/>
        <p:nvPr/>
      </p:nvGrpSpPr>
      <p:grpSpPr>
        <a:xfrm>
          <a:off x="0" y="0"/>
          <a:ext cx="0" cy="0"/>
          <a:chOff x="0" y="0"/>
          <a:chExt cx="0" cy="0"/>
        </a:xfrm>
      </p:grpSpPr>
      <p:grpSp>
        <p:nvGrpSpPr>
          <p:cNvPr id="610" name="Google Shape;610;p43"/>
          <p:cNvGrpSpPr/>
          <p:nvPr/>
        </p:nvGrpSpPr>
        <p:grpSpPr>
          <a:xfrm>
            <a:off x="453220" y="1424000"/>
            <a:ext cx="743726" cy="530949"/>
            <a:chOff x="453220" y="1424000"/>
            <a:chExt cx="743726" cy="530949"/>
          </a:xfrm>
        </p:grpSpPr>
        <p:sp>
          <p:nvSpPr>
            <p:cNvPr id="611" name="Google Shape;611;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2" name="Google Shape;612;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13" name="Google Shape;613;p43"/>
          <p:cNvGrpSpPr/>
          <p:nvPr/>
        </p:nvGrpSpPr>
        <p:grpSpPr>
          <a:xfrm>
            <a:off x="453233" y="2276300"/>
            <a:ext cx="743726" cy="530949"/>
            <a:chOff x="453233" y="2276300"/>
            <a:chExt cx="743726" cy="530949"/>
          </a:xfrm>
        </p:grpSpPr>
        <p:sp>
          <p:nvSpPr>
            <p:cNvPr id="614" name="Google Shape;614;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15" name="Google Shape;615;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16" name="Google Shape;616;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3"/>
          <p:cNvGrpSpPr/>
          <p:nvPr/>
        </p:nvGrpSpPr>
        <p:grpSpPr>
          <a:xfrm>
            <a:off x="453233" y="3128588"/>
            <a:ext cx="743726" cy="530949"/>
            <a:chOff x="453233" y="3128588"/>
            <a:chExt cx="743726" cy="530949"/>
          </a:xfrm>
        </p:grpSpPr>
        <p:sp>
          <p:nvSpPr>
            <p:cNvPr id="627" name="Google Shape;627;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3"/>
          <p:cNvGrpSpPr/>
          <p:nvPr/>
        </p:nvGrpSpPr>
        <p:grpSpPr>
          <a:xfrm>
            <a:off x="453233" y="3952200"/>
            <a:ext cx="743726" cy="530949"/>
            <a:chOff x="453233" y="3952200"/>
            <a:chExt cx="743726" cy="530949"/>
          </a:xfrm>
        </p:grpSpPr>
        <p:sp>
          <p:nvSpPr>
            <p:cNvPr id="630" name="Google Shape;630;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32" name="Google Shape;632;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636" name="Shape 636"/>
        <p:cNvGrpSpPr/>
        <p:nvPr/>
      </p:nvGrpSpPr>
      <p:grpSpPr>
        <a:xfrm>
          <a:off x="0" y="0"/>
          <a:ext cx="0" cy="0"/>
          <a:chOff x="0" y="0"/>
          <a:chExt cx="0" cy="0"/>
        </a:xfrm>
      </p:grpSpPr>
      <p:sp>
        <p:nvSpPr>
          <p:cNvPr id="637" name="Google Shape;637;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8" name="Google Shape;638;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39" name="Google Shape;639;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41" name="Google Shape;641;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4" name="Google Shape;64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6" name="Google Shape;64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7" name="Google Shape;647;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1" name="Google Shape;651;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652" name="Google Shape;652;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655" name="Shape 655"/>
        <p:cNvGrpSpPr/>
        <p:nvPr/>
      </p:nvGrpSpPr>
      <p:grpSpPr>
        <a:xfrm>
          <a:off x="0" y="0"/>
          <a:ext cx="0" cy="0"/>
          <a:chOff x="0" y="0"/>
          <a:chExt cx="0" cy="0"/>
        </a:xfrm>
      </p:grpSpPr>
      <p:sp>
        <p:nvSpPr>
          <p:cNvPr id="656" name="Google Shape;65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7" name="Google Shape;65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58" name="Google Shape;65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59" name="Google Shape;65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60" name="Google Shape;66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0" name="Google Shape;67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1" name="Google Shape;67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72" name="Google Shape;67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3" name="Google Shape;673;p45"/>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5"/>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5"/>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5"/>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678" name="Shape 678"/>
        <p:cNvGrpSpPr/>
        <p:nvPr/>
      </p:nvGrpSpPr>
      <p:grpSpPr>
        <a:xfrm>
          <a:off x="0" y="0"/>
          <a:ext cx="0" cy="0"/>
          <a:chOff x="0" y="0"/>
          <a:chExt cx="0" cy="0"/>
        </a:xfrm>
      </p:grpSpPr>
      <p:grpSp>
        <p:nvGrpSpPr>
          <p:cNvPr id="679" name="Google Shape;679;p46"/>
          <p:cNvGrpSpPr/>
          <p:nvPr/>
        </p:nvGrpSpPr>
        <p:grpSpPr>
          <a:xfrm>
            <a:off x="453220" y="1424000"/>
            <a:ext cx="743726" cy="530949"/>
            <a:chOff x="453220" y="1424000"/>
            <a:chExt cx="743726" cy="530949"/>
          </a:xfrm>
        </p:grpSpPr>
        <p:sp>
          <p:nvSpPr>
            <p:cNvPr id="680" name="Google Shape;680;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1" name="Google Shape;681;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82" name="Google Shape;682;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83" name="Google Shape;683;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4" name="Google Shape;684;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7" name="Google Shape;687;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0" name="Google Shape;690;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93" name="Google Shape;693;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94" name="Google Shape;694;p46"/>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6"/>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6"/>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98" name="Shape 698"/>
        <p:cNvGrpSpPr/>
        <p:nvPr/>
      </p:nvGrpSpPr>
      <p:grpSpPr>
        <a:xfrm>
          <a:off x="0" y="0"/>
          <a:ext cx="0" cy="0"/>
          <a:chOff x="0" y="0"/>
          <a:chExt cx="0" cy="0"/>
        </a:xfrm>
      </p:grpSpPr>
      <p:sp>
        <p:nvSpPr>
          <p:cNvPr id="699" name="Google Shape;699;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0" name="Google Shape;700;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1" name="Google Shape;701;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02" name="Google Shape;702;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03" name="Google Shape;703;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3" name="Google Shape;713;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4" name="Google Shape;714;p47"/>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15" name="Google Shape;715;p47"/>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716" name="Google Shape;716;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7"/>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721" name="Shape 721"/>
        <p:cNvGrpSpPr/>
        <p:nvPr/>
      </p:nvGrpSpPr>
      <p:grpSpPr>
        <a:xfrm>
          <a:off x="0" y="0"/>
          <a:ext cx="0" cy="0"/>
          <a:chOff x="0" y="0"/>
          <a:chExt cx="0" cy="0"/>
        </a:xfrm>
      </p:grpSpPr>
      <p:grpSp>
        <p:nvGrpSpPr>
          <p:cNvPr id="722" name="Google Shape;722;p48"/>
          <p:cNvGrpSpPr/>
          <p:nvPr/>
        </p:nvGrpSpPr>
        <p:grpSpPr>
          <a:xfrm>
            <a:off x="453220" y="1424000"/>
            <a:ext cx="743726" cy="530949"/>
            <a:chOff x="453220" y="1424000"/>
            <a:chExt cx="743726" cy="530949"/>
          </a:xfrm>
        </p:grpSpPr>
        <p:sp>
          <p:nvSpPr>
            <p:cNvPr id="723" name="Google Shape;723;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4" name="Google Shape;724;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grpSp>
        <p:nvGrpSpPr>
          <p:cNvPr id="725" name="Google Shape;725;p48"/>
          <p:cNvGrpSpPr/>
          <p:nvPr/>
        </p:nvGrpSpPr>
        <p:grpSpPr>
          <a:xfrm>
            <a:off x="453233" y="2276300"/>
            <a:ext cx="743726" cy="530949"/>
            <a:chOff x="453233" y="2276300"/>
            <a:chExt cx="743726" cy="530949"/>
          </a:xfrm>
        </p:grpSpPr>
        <p:sp>
          <p:nvSpPr>
            <p:cNvPr id="726" name="Google Shape;726;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27" name="Google Shape;727;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28" name="Google Shape;728;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1" name="Google Shape;73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2" name="Google Shape;73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3" name="Google Shape;73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4" name="Google Shape;734;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8"/>
          <p:cNvGrpSpPr/>
          <p:nvPr/>
        </p:nvGrpSpPr>
        <p:grpSpPr>
          <a:xfrm>
            <a:off x="453233" y="3128588"/>
            <a:ext cx="743726" cy="530949"/>
            <a:chOff x="453233" y="3128588"/>
            <a:chExt cx="743726" cy="530949"/>
          </a:xfrm>
        </p:grpSpPr>
        <p:sp>
          <p:nvSpPr>
            <p:cNvPr id="737" name="Google Shape;737;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738" name="Google Shape;738;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739" name="Google Shape;739;p4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743" name="Shape 743"/>
        <p:cNvGrpSpPr/>
        <p:nvPr/>
      </p:nvGrpSpPr>
      <p:grpSpPr>
        <a:xfrm>
          <a:off x="0" y="0"/>
          <a:ext cx="0" cy="0"/>
          <a:chOff x="0" y="0"/>
          <a:chExt cx="0" cy="0"/>
        </a:xfrm>
      </p:grpSpPr>
      <p:sp>
        <p:nvSpPr>
          <p:cNvPr id="744" name="Google Shape;744;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46" name="Google Shape;746;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7" name="Google Shape;747;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8" name="Google Shape;74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9" name="Google Shape;74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0" name="Google Shape;750;p49"/>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9"/>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9"/>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59" name="Google Shape;759;p49"/>
          <p:cNvGrpSpPr/>
          <p:nvPr/>
        </p:nvGrpSpPr>
        <p:grpSpPr>
          <a:xfrm>
            <a:off x="450683" y="1358000"/>
            <a:ext cx="743726" cy="530949"/>
            <a:chOff x="450683" y="1358000"/>
            <a:chExt cx="743726" cy="530949"/>
          </a:xfrm>
        </p:grpSpPr>
        <p:sp>
          <p:nvSpPr>
            <p:cNvPr id="760" name="Google Shape;760;p49"/>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1" name="Google Shape;761;p49"/>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762" name="Google Shape;762;p49"/>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3" name="Google Shape;763;p49"/>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4" name="Google Shape;764;p49"/>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5" name="Google Shape;765;p49"/>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6" name="Google Shape;766;p49"/>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7" name="Google Shape;767;p49"/>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68" name="Google Shape;768;p49"/>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69" name="Google Shape;769;p49"/>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70" name="Google Shape;770;p49"/>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Blue) 1">
  <p:cSld name="CUSTOM_2_7_1_4_1_3">
    <p:spTree>
      <p:nvGrpSpPr>
        <p:cNvPr id="771" name="Shape 771"/>
        <p:cNvGrpSpPr/>
        <p:nvPr/>
      </p:nvGrpSpPr>
      <p:grpSpPr>
        <a:xfrm>
          <a:off x="0" y="0"/>
          <a:ext cx="0" cy="0"/>
          <a:chOff x="0" y="0"/>
          <a:chExt cx="0" cy="0"/>
        </a:xfrm>
      </p:grpSpPr>
      <p:sp>
        <p:nvSpPr>
          <p:cNvPr id="772" name="Google Shape;772;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74" name="Google Shape;77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5" name="Google Shape;775;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7" name="Google Shape;777;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8" name="Google Shape;778;p50"/>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0"/>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0"/>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87" name="Google Shape;787;p50"/>
          <p:cNvGrpSpPr/>
          <p:nvPr/>
        </p:nvGrpSpPr>
        <p:grpSpPr>
          <a:xfrm>
            <a:off x="450683" y="1358000"/>
            <a:ext cx="743726" cy="530949"/>
            <a:chOff x="450683" y="1358000"/>
            <a:chExt cx="743726" cy="530949"/>
          </a:xfrm>
        </p:grpSpPr>
        <p:sp>
          <p:nvSpPr>
            <p:cNvPr id="788" name="Google Shape;788;p5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89" name="Google Shape;789;p5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0" name="Google Shape;790;p5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1" name="Google Shape;791;p5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2" name="Google Shape;792;p5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3" name="Google Shape;793;p5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4" name="Google Shape;794;p5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5" name="Google Shape;795;p5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6" name="Google Shape;796;p5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7" name="Google Shape;797;p5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8" name="Google Shape;798;p5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Digital Marketing">
  <p:cSld name="CUSTOM_2_3_1_1_1_1_1_2_1_2_1_1_1_1_2_2_1_2_1_1_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4" name="Google Shape;54;p6"/>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6" name="Google Shape;56;p6"/>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7" name="Google Shape;57;p6"/>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8" name="Google Shape;58;p6"/>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Digital Marketing Boot Camp</a:t>
            </a:r>
            <a:endParaRPr sz="1800">
              <a:solidFill>
                <a:srgbClr val="FFFFFF"/>
              </a:solidFill>
              <a:latin typeface="Oswald"/>
              <a:ea typeface="Oswald"/>
              <a:cs typeface="Oswald"/>
              <a:sym typeface="Oswald"/>
            </a:endParaRPr>
          </a:p>
        </p:txBody>
      </p:sp>
      <p:pic>
        <p:nvPicPr>
          <p:cNvPr id="59" name="Google Shape;59;p6"/>
          <p:cNvPicPr preferRelativeResize="0"/>
          <p:nvPr/>
        </p:nvPicPr>
        <p:blipFill>
          <a:blip r:embed="rId4">
            <a:alphaModFix/>
          </a:blip>
          <a:stretch>
            <a:fillRect/>
          </a:stretch>
        </p:blipFill>
        <p:spPr>
          <a:xfrm>
            <a:off x="854575" y="1056525"/>
            <a:ext cx="2068025" cy="2068025"/>
          </a:xfrm>
          <a:prstGeom prst="rect">
            <a:avLst/>
          </a:prstGeom>
          <a:noFill/>
          <a:ln>
            <a:noFill/>
          </a:ln>
        </p:spPr>
      </p:pic>
      <p:cxnSp>
        <p:nvCxnSpPr>
          <p:cNvPr id="60" name="Google Shape;60;p6"/>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p:cSld name="CUSTOM_2_7_1_4_1_2">
    <p:spTree>
      <p:nvGrpSpPr>
        <p:cNvPr id="799" name="Shape 799"/>
        <p:cNvGrpSpPr/>
        <p:nvPr/>
      </p:nvGrpSpPr>
      <p:grpSpPr>
        <a:xfrm>
          <a:off x="0" y="0"/>
          <a:ext cx="0" cy="0"/>
          <a:chOff x="0" y="0"/>
          <a:chExt cx="0" cy="0"/>
        </a:xfrm>
      </p:grpSpPr>
      <p:sp>
        <p:nvSpPr>
          <p:cNvPr id="800" name="Google Shape;800;p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02" name="Google Shape;802;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3" name="Google Shape;803;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4" name="Google Shape;804;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5" name="Google Shape;805;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6" name="Google Shape;806;p51"/>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1"/>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1"/>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5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1"/>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1"/>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816" name="Google Shape;816;p51"/>
          <p:cNvGrpSpPr/>
          <p:nvPr/>
        </p:nvGrpSpPr>
        <p:grpSpPr>
          <a:xfrm>
            <a:off x="453220" y="1347800"/>
            <a:ext cx="743726" cy="530949"/>
            <a:chOff x="453220" y="1347800"/>
            <a:chExt cx="743726" cy="530949"/>
          </a:xfrm>
        </p:grpSpPr>
        <p:sp>
          <p:nvSpPr>
            <p:cNvPr id="817" name="Google Shape;817;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18" name="Google Shape;818;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19" name="Google Shape;819;p51"/>
          <p:cNvGrpSpPr/>
          <p:nvPr/>
        </p:nvGrpSpPr>
        <p:grpSpPr>
          <a:xfrm>
            <a:off x="453233" y="2758813"/>
            <a:ext cx="743726" cy="530949"/>
            <a:chOff x="453233" y="2200100"/>
            <a:chExt cx="743726" cy="530949"/>
          </a:xfrm>
        </p:grpSpPr>
        <p:sp>
          <p:nvSpPr>
            <p:cNvPr id="820" name="Google Shape;820;p51"/>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1" name="Google Shape;821;p51"/>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2" name="Google Shape;822;p51"/>
          <p:cNvGrpSpPr/>
          <p:nvPr/>
        </p:nvGrpSpPr>
        <p:grpSpPr>
          <a:xfrm>
            <a:off x="453233" y="3442525"/>
            <a:ext cx="743726" cy="530949"/>
            <a:chOff x="453233" y="3052388"/>
            <a:chExt cx="743726" cy="530949"/>
          </a:xfrm>
        </p:grpSpPr>
        <p:sp>
          <p:nvSpPr>
            <p:cNvPr id="823" name="Google Shape;823;p51"/>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4" name="Google Shape;824;p51"/>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5" name="Google Shape;825;p51"/>
          <p:cNvGrpSpPr/>
          <p:nvPr/>
        </p:nvGrpSpPr>
        <p:grpSpPr>
          <a:xfrm>
            <a:off x="453233" y="4126238"/>
            <a:ext cx="743726" cy="530949"/>
            <a:chOff x="453233" y="3876000"/>
            <a:chExt cx="743726" cy="530949"/>
          </a:xfrm>
        </p:grpSpPr>
        <p:sp>
          <p:nvSpPr>
            <p:cNvPr id="826" name="Google Shape;826;p51"/>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27" name="Google Shape;827;p51"/>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828" name="Google Shape;828;p51"/>
          <p:cNvGrpSpPr/>
          <p:nvPr/>
        </p:nvGrpSpPr>
        <p:grpSpPr>
          <a:xfrm>
            <a:off x="453220" y="2042925"/>
            <a:ext cx="743726" cy="530949"/>
            <a:chOff x="453220" y="1347800"/>
            <a:chExt cx="743726" cy="530949"/>
          </a:xfrm>
        </p:grpSpPr>
        <p:sp>
          <p:nvSpPr>
            <p:cNvPr id="829" name="Google Shape;829;p51"/>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830" name="Google Shape;830;p51"/>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831" name="Shape 831"/>
        <p:cNvGrpSpPr/>
        <p:nvPr/>
      </p:nvGrpSpPr>
      <p:grpSpPr>
        <a:xfrm>
          <a:off x="0" y="0"/>
          <a:ext cx="0" cy="0"/>
          <a:chOff x="0" y="0"/>
          <a:chExt cx="0" cy="0"/>
        </a:xfrm>
      </p:grpSpPr>
      <p:sp>
        <p:nvSpPr>
          <p:cNvPr id="832" name="Google Shape;832;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4" name="Google Shape;83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4" name="Google Shape;844;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5" name="Google Shape;845;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6" name="Google Shape;846;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7" name="Google Shape;847;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848" name="Google Shape;848;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9" name="Google Shape;849;p5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850" name="Shape 850"/>
        <p:cNvGrpSpPr/>
        <p:nvPr/>
      </p:nvGrpSpPr>
      <p:grpSpPr>
        <a:xfrm>
          <a:off x="0" y="0"/>
          <a:ext cx="0" cy="0"/>
          <a:chOff x="0" y="0"/>
          <a:chExt cx="0" cy="0"/>
        </a:xfrm>
      </p:grpSpPr>
      <p:sp>
        <p:nvSpPr>
          <p:cNvPr id="851" name="Google Shape;851;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 name="Google Shape;852;p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53" name="Google Shape;853;p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54" name="Google Shape;854;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5" name="Google Shape;855;p5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56" name="Google Shape;856;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62" name="Google Shape;86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63" name="Google Shape;863;p53"/>
          <p:cNvGrpSpPr/>
          <p:nvPr/>
        </p:nvGrpSpPr>
        <p:grpSpPr>
          <a:xfrm>
            <a:off x="429795" y="1274754"/>
            <a:ext cx="577822" cy="412443"/>
            <a:chOff x="453224" y="1424000"/>
            <a:chExt cx="510985" cy="364800"/>
          </a:xfrm>
        </p:grpSpPr>
        <p:sp>
          <p:nvSpPr>
            <p:cNvPr id="864" name="Google Shape;864;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5" name="Google Shape;865;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6" name="Google Shape;866;p53"/>
          <p:cNvGrpSpPr/>
          <p:nvPr/>
        </p:nvGrpSpPr>
        <p:grpSpPr>
          <a:xfrm>
            <a:off x="429795" y="1865844"/>
            <a:ext cx="577822" cy="412443"/>
            <a:chOff x="453224" y="1424000"/>
            <a:chExt cx="510985" cy="364800"/>
          </a:xfrm>
        </p:grpSpPr>
        <p:sp>
          <p:nvSpPr>
            <p:cNvPr id="867" name="Google Shape;867;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8" name="Google Shape;868;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69" name="Google Shape;869;p53"/>
          <p:cNvGrpSpPr/>
          <p:nvPr/>
        </p:nvGrpSpPr>
        <p:grpSpPr>
          <a:xfrm>
            <a:off x="429795" y="2456934"/>
            <a:ext cx="577822" cy="412443"/>
            <a:chOff x="453224" y="1424000"/>
            <a:chExt cx="510985" cy="364800"/>
          </a:xfrm>
        </p:grpSpPr>
        <p:sp>
          <p:nvSpPr>
            <p:cNvPr id="870" name="Google Shape;870;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1" name="Google Shape;871;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2" name="Google Shape;872;p53"/>
          <p:cNvGrpSpPr/>
          <p:nvPr/>
        </p:nvGrpSpPr>
        <p:grpSpPr>
          <a:xfrm>
            <a:off x="429795" y="3048024"/>
            <a:ext cx="577822" cy="412443"/>
            <a:chOff x="453224" y="1424000"/>
            <a:chExt cx="510985" cy="364800"/>
          </a:xfrm>
        </p:grpSpPr>
        <p:sp>
          <p:nvSpPr>
            <p:cNvPr id="873" name="Google Shape;873;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4" name="Google Shape;874;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5" name="Google Shape;875;p53"/>
          <p:cNvGrpSpPr/>
          <p:nvPr/>
        </p:nvGrpSpPr>
        <p:grpSpPr>
          <a:xfrm>
            <a:off x="429795" y="3639114"/>
            <a:ext cx="577822" cy="412443"/>
            <a:chOff x="453224" y="1424000"/>
            <a:chExt cx="510985" cy="364800"/>
          </a:xfrm>
        </p:grpSpPr>
        <p:sp>
          <p:nvSpPr>
            <p:cNvPr id="876" name="Google Shape;876;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7" name="Google Shape;877;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78" name="Google Shape;878;p53"/>
          <p:cNvGrpSpPr/>
          <p:nvPr/>
        </p:nvGrpSpPr>
        <p:grpSpPr>
          <a:xfrm>
            <a:off x="429795" y="4230204"/>
            <a:ext cx="577822" cy="412443"/>
            <a:chOff x="453224" y="1424000"/>
            <a:chExt cx="510985" cy="364800"/>
          </a:xfrm>
        </p:grpSpPr>
        <p:sp>
          <p:nvSpPr>
            <p:cNvPr id="879" name="Google Shape;879;p53"/>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0" name="Google Shape;880;p53"/>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1" name="Google Shape;881;p53"/>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3"/>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3"/>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3"/>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3"/>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3"/>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888" name="Shape 888"/>
        <p:cNvGrpSpPr/>
        <p:nvPr/>
      </p:nvGrpSpPr>
      <p:grpSpPr>
        <a:xfrm>
          <a:off x="0" y="0"/>
          <a:ext cx="0" cy="0"/>
          <a:chOff x="0" y="0"/>
          <a:chExt cx="0" cy="0"/>
        </a:xfrm>
      </p:grpSpPr>
      <p:cxnSp>
        <p:nvCxnSpPr>
          <p:cNvPr id="889" name="Google Shape;889;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90" name="Google Shape;890;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91" name="Google Shape;891;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93" name="Google Shape;893;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94" name="Google Shape;894;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4"/>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54"/>
          <p:cNvGrpSpPr/>
          <p:nvPr/>
        </p:nvGrpSpPr>
        <p:grpSpPr>
          <a:xfrm>
            <a:off x="445468" y="4367943"/>
            <a:ext cx="491946" cy="359019"/>
            <a:chOff x="463425" y="1453125"/>
            <a:chExt cx="735125" cy="513838"/>
          </a:xfrm>
        </p:grpSpPr>
        <p:sp>
          <p:nvSpPr>
            <p:cNvPr id="897" name="Google Shape;89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8" name="Google Shape;89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99" name="Google Shape;899;p54"/>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54"/>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54"/>
          <p:cNvGrpSpPr/>
          <p:nvPr/>
        </p:nvGrpSpPr>
        <p:grpSpPr>
          <a:xfrm>
            <a:off x="445468" y="3832229"/>
            <a:ext cx="491946" cy="359019"/>
            <a:chOff x="463425" y="1453125"/>
            <a:chExt cx="735125" cy="513838"/>
          </a:xfrm>
        </p:grpSpPr>
        <p:sp>
          <p:nvSpPr>
            <p:cNvPr id="902" name="Google Shape;90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3" name="Google Shape;90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4" name="Google Shape;904;p54"/>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54"/>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54"/>
          <p:cNvGrpSpPr/>
          <p:nvPr/>
        </p:nvGrpSpPr>
        <p:grpSpPr>
          <a:xfrm>
            <a:off x="445468" y="3296514"/>
            <a:ext cx="491946" cy="359019"/>
            <a:chOff x="463425" y="1453125"/>
            <a:chExt cx="735125" cy="513838"/>
          </a:xfrm>
        </p:grpSpPr>
        <p:sp>
          <p:nvSpPr>
            <p:cNvPr id="907" name="Google Shape;90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8" name="Google Shape;90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09" name="Google Shape;909;p54"/>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4"/>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4"/>
          <p:cNvGrpSpPr/>
          <p:nvPr/>
        </p:nvGrpSpPr>
        <p:grpSpPr>
          <a:xfrm>
            <a:off x="445468" y="2760799"/>
            <a:ext cx="491946" cy="359019"/>
            <a:chOff x="463425" y="1453125"/>
            <a:chExt cx="735125" cy="513838"/>
          </a:xfrm>
        </p:grpSpPr>
        <p:sp>
          <p:nvSpPr>
            <p:cNvPr id="912" name="Google Shape;91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4" name="Google Shape;914;p54"/>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4"/>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54"/>
          <p:cNvGrpSpPr/>
          <p:nvPr/>
        </p:nvGrpSpPr>
        <p:grpSpPr>
          <a:xfrm>
            <a:off x="445468" y="2225085"/>
            <a:ext cx="491946" cy="359019"/>
            <a:chOff x="463425" y="1453125"/>
            <a:chExt cx="735125" cy="513838"/>
          </a:xfrm>
        </p:grpSpPr>
        <p:sp>
          <p:nvSpPr>
            <p:cNvPr id="917" name="Google Shape;91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8" name="Google Shape;91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9" name="Google Shape;919;p54"/>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4"/>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54"/>
          <p:cNvGrpSpPr/>
          <p:nvPr/>
        </p:nvGrpSpPr>
        <p:grpSpPr>
          <a:xfrm>
            <a:off x="445468" y="1689370"/>
            <a:ext cx="491946" cy="359019"/>
            <a:chOff x="463425" y="1453125"/>
            <a:chExt cx="735125" cy="513838"/>
          </a:xfrm>
        </p:grpSpPr>
        <p:sp>
          <p:nvSpPr>
            <p:cNvPr id="922" name="Google Shape;922;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3" name="Google Shape;923;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4" name="Google Shape;924;p54"/>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5" name="Google Shape;925;p54"/>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54"/>
          <p:cNvGrpSpPr/>
          <p:nvPr/>
        </p:nvGrpSpPr>
        <p:grpSpPr>
          <a:xfrm>
            <a:off x="445468" y="1153656"/>
            <a:ext cx="491946" cy="359019"/>
            <a:chOff x="463425" y="1453125"/>
            <a:chExt cx="735125" cy="513838"/>
          </a:xfrm>
        </p:grpSpPr>
        <p:sp>
          <p:nvSpPr>
            <p:cNvPr id="927" name="Google Shape;927;p54"/>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28" name="Google Shape;928;p54"/>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29" name="Google Shape;929;p54"/>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
  <p:cSld name="CUSTOM_10_1_1">
    <p:spTree>
      <p:nvGrpSpPr>
        <p:cNvPr id="931" name="Shape 931"/>
        <p:cNvGrpSpPr/>
        <p:nvPr/>
      </p:nvGrpSpPr>
      <p:grpSpPr>
        <a:xfrm>
          <a:off x="0" y="0"/>
          <a:ext cx="0" cy="0"/>
          <a:chOff x="0" y="0"/>
          <a:chExt cx="0" cy="0"/>
        </a:xfrm>
      </p:grpSpPr>
      <p:cxnSp>
        <p:nvCxnSpPr>
          <p:cNvPr id="932" name="Google Shape;932;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33" name="Google Shape;933;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34" name="Google Shape;93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36" name="Google Shape;936;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937" name="Google Shape;937;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55"/>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55"/>
          <p:cNvGrpSpPr/>
          <p:nvPr/>
        </p:nvGrpSpPr>
        <p:grpSpPr>
          <a:xfrm>
            <a:off x="467219" y="3979913"/>
            <a:ext cx="433430" cy="316319"/>
            <a:chOff x="463425" y="1453125"/>
            <a:chExt cx="735125" cy="513838"/>
          </a:xfrm>
        </p:grpSpPr>
        <p:sp>
          <p:nvSpPr>
            <p:cNvPr id="940" name="Google Shape;94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1" name="Google Shape;94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2" name="Google Shape;942;p55"/>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55"/>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55"/>
          <p:cNvGrpSpPr/>
          <p:nvPr/>
        </p:nvGrpSpPr>
        <p:grpSpPr>
          <a:xfrm>
            <a:off x="467219" y="3507913"/>
            <a:ext cx="433430" cy="316319"/>
            <a:chOff x="463425" y="1453125"/>
            <a:chExt cx="735125" cy="513838"/>
          </a:xfrm>
        </p:grpSpPr>
        <p:sp>
          <p:nvSpPr>
            <p:cNvPr id="945" name="Google Shape;94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46" name="Google Shape;94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47" name="Google Shape;947;p55"/>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5"/>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55"/>
          <p:cNvGrpSpPr/>
          <p:nvPr/>
        </p:nvGrpSpPr>
        <p:grpSpPr>
          <a:xfrm>
            <a:off x="467219" y="3035913"/>
            <a:ext cx="433430" cy="316319"/>
            <a:chOff x="463425" y="1453125"/>
            <a:chExt cx="735125" cy="513838"/>
          </a:xfrm>
        </p:grpSpPr>
        <p:sp>
          <p:nvSpPr>
            <p:cNvPr id="950" name="Google Shape;95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1" name="Google Shape;95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2" name="Google Shape;952;p55"/>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55"/>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55"/>
          <p:cNvGrpSpPr/>
          <p:nvPr/>
        </p:nvGrpSpPr>
        <p:grpSpPr>
          <a:xfrm>
            <a:off x="467219" y="2563912"/>
            <a:ext cx="433430" cy="316319"/>
            <a:chOff x="463425" y="1453125"/>
            <a:chExt cx="735125" cy="513838"/>
          </a:xfrm>
        </p:grpSpPr>
        <p:sp>
          <p:nvSpPr>
            <p:cNvPr id="955" name="Google Shape;95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56" name="Google Shape;95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57" name="Google Shape;957;p55"/>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55"/>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55"/>
          <p:cNvGrpSpPr/>
          <p:nvPr/>
        </p:nvGrpSpPr>
        <p:grpSpPr>
          <a:xfrm>
            <a:off x="467219" y="2091912"/>
            <a:ext cx="433430" cy="316319"/>
            <a:chOff x="463425" y="1453125"/>
            <a:chExt cx="735125" cy="513838"/>
          </a:xfrm>
        </p:grpSpPr>
        <p:sp>
          <p:nvSpPr>
            <p:cNvPr id="960" name="Google Shape;96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1" name="Google Shape;96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2" name="Google Shape;962;p55"/>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55"/>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55"/>
          <p:cNvGrpSpPr/>
          <p:nvPr/>
        </p:nvGrpSpPr>
        <p:grpSpPr>
          <a:xfrm>
            <a:off x="467219" y="1619912"/>
            <a:ext cx="433430" cy="316319"/>
            <a:chOff x="463425" y="1453125"/>
            <a:chExt cx="735125" cy="513838"/>
          </a:xfrm>
        </p:grpSpPr>
        <p:sp>
          <p:nvSpPr>
            <p:cNvPr id="965" name="Google Shape;96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66" name="Google Shape;96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67" name="Google Shape;967;p55"/>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55"/>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5"/>
          <p:cNvGrpSpPr/>
          <p:nvPr/>
        </p:nvGrpSpPr>
        <p:grpSpPr>
          <a:xfrm>
            <a:off x="467219" y="1147912"/>
            <a:ext cx="433430" cy="316319"/>
            <a:chOff x="463425" y="1453125"/>
            <a:chExt cx="735125" cy="513838"/>
          </a:xfrm>
        </p:grpSpPr>
        <p:sp>
          <p:nvSpPr>
            <p:cNvPr id="970" name="Google Shape;970;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1" name="Google Shape;971;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2" name="Google Shape;972;p55"/>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55"/>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55"/>
          <p:cNvGrpSpPr/>
          <p:nvPr/>
        </p:nvGrpSpPr>
        <p:grpSpPr>
          <a:xfrm>
            <a:off x="467219" y="4459810"/>
            <a:ext cx="433430" cy="316319"/>
            <a:chOff x="463425" y="1453125"/>
            <a:chExt cx="735125" cy="513838"/>
          </a:xfrm>
        </p:grpSpPr>
        <p:sp>
          <p:nvSpPr>
            <p:cNvPr id="975" name="Google Shape;975;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76" name="Google Shape;976;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77" name="Google Shape;977;p55"/>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
  <p:cSld name="CUSTOM_10_1_1_1">
    <p:spTree>
      <p:nvGrpSpPr>
        <p:cNvPr id="979" name="Shape 979"/>
        <p:cNvGrpSpPr/>
        <p:nvPr/>
      </p:nvGrpSpPr>
      <p:grpSpPr>
        <a:xfrm>
          <a:off x="0" y="0"/>
          <a:ext cx="0" cy="0"/>
          <a:chOff x="0" y="0"/>
          <a:chExt cx="0" cy="0"/>
        </a:xfrm>
      </p:grpSpPr>
      <p:cxnSp>
        <p:nvCxnSpPr>
          <p:cNvPr id="980" name="Google Shape;980;p5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981" name="Google Shape;981;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982" name="Google Shape;982;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3" name="Google Shape;983;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984" name="Google Shape;984;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985" name="Google Shape;985;p56"/>
          <p:cNvGrpSpPr/>
          <p:nvPr/>
        </p:nvGrpSpPr>
        <p:grpSpPr>
          <a:xfrm>
            <a:off x="290151" y="835207"/>
            <a:ext cx="402187" cy="293504"/>
            <a:chOff x="463425" y="1453125"/>
            <a:chExt cx="735125" cy="513838"/>
          </a:xfrm>
        </p:grpSpPr>
        <p:sp>
          <p:nvSpPr>
            <p:cNvPr id="986" name="Google Shape;986;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87" name="Google Shape;987;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88" name="Google Shape;988;p56"/>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6"/>
          <p:cNvGrpSpPr/>
          <p:nvPr/>
        </p:nvGrpSpPr>
        <p:grpSpPr>
          <a:xfrm>
            <a:off x="290151" y="1276878"/>
            <a:ext cx="402187" cy="293504"/>
            <a:chOff x="463425" y="1453125"/>
            <a:chExt cx="735125" cy="513838"/>
          </a:xfrm>
        </p:grpSpPr>
        <p:sp>
          <p:nvSpPr>
            <p:cNvPr id="998" name="Google Shape;998;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99" name="Google Shape;999;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0" name="Google Shape;1000;p56"/>
          <p:cNvGrpSpPr/>
          <p:nvPr/>
        </p:nvGrpSpPr>
        <p:grpSpPr>
          <a:xfrm>
            <a:off x="290151" y="1718548"/>
            <a:ext cx="402187" cy="293504"/>
            <a:chOff x="463425" y="1453125"/>
            <a:chExt cx="735125" cy="513838"/>
          </a:xfrm>
        </p:grpSpPr>
        <p:sp>
          <p:nvSpPr>
            <p:cNvPr id="1001" name="Google Shape;1001;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2" name="Google Shape;1002;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3" name="Google Shape;1003;p56"/>
          <p:cNvGrpSpPr/>
          <p:nvPr/>
        </p:nvGrpSpPr>
        <p:grpSpPr>
          <a:xfrm>
            <a:off x="290151" y="2160219"/>
            <a:ext cx="402187" cy="293504"/>
            <a:chOff x="463425" y="1453125"/>
            <a:chExt cx="735125" cy="513838"/>
          </a:xfrm>
        </p:grpSpPr>
        <p:sp>
          <p:nvSpPr>
            <p:cNvPr id="1004" name="Google Shape;1004;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5" name="Google Shape;1005;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6" name="Google Shape;1006;p56"/>
          <p:cNvGrpSpPr/>
          <p:nvPr/>
        </p:nvGrpSpPr>
        <p:grpSpPr>
          <a:xfrm>
            <a:off x="290151" y="2601890"/>
            <a:ext cx="402187" cy="293504"/>
            <a:chOff x="463425" y="1453125"/>
            <a:chExt cx="735125" cy="513838"/>
          </a:xfrm>
        </p:grpSpPr>
        <p:sp>
          <p:nvSpPr>
            <p:cNvPr id="1007" name="Google Shape;1007;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08" name="Google Shape;1008;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09" name="Google Shape;1009;p56"/>
          <p:cNvGrpSpPr/>
          <p:nvPr/>
        </p:nvGrpSpPr>
        <p:grpSpPr>
          <a:xfrm>
            <a:off x="290151" y="3043561"/>
            <a:ext cx="402187" cy="293504"/>
            <a:chOff x="463425" y="1453125"/>
            <a:chExt cx="735125" cy="513838"/>
          </a:xfrm>
        </p:grpSpPr>
        <p:sp>
          <p:nvSpPr>
            <p:cNvPr id="1010" name="Google Shape;1010;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1" name="Google Shape;1011;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2" name="Google Shape;1012;p56"/>
          <p:cNvGrpSpPr/>
          <p:nvPr/>
        </p:nvGrpSpPr>
        <p:grpSpPr>
          <a:xfrm>
            <a:off x="290151" y="3485231"/>
            <a:ext cx="402187" cy="293504"/>
            <a:chOff x="463425" y="1453125"/>
            <a:chExt cx="735125" cy="513838"/>
          </a:xfrm>
        </p:grpSpPr>
        <p:sp>
          <p:nvSpPr>
            <p:cNvPr id="1013" name="Google Shape;1013;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4" name="Google Shape;1014;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5" name="Google Shape;1015;p56"/>
          <p:cNvGrpSpPr/>
          <p:nvPr/>
        </p:nvGrpSpPr>
        <p:grpSpPr>
          <a:xfrm>
            <a:off x="290151" y="3926902"/>
            <a:ext cx="402187" cy="293504"/>
            <a:chOff x="463425" y="1453125"/>
            <a:chExt cx="735125" cy="513838"/>
          </a:xfrm>
        </p:grpSpPr>
        <p:sp>
          <p:nvSpPr>
            <p:cNvPr id="1016" name="Google Shape;1016;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17" name="Google Shape;1017;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18" name="Google Shape;1018;p56"/>
          <p:cNvGrpSpPr/>
          <p:nvPr/>
        </p:nvGrpSpPr>
        <p:grpSpPr>
          <a:xfrm>
            <a:off x="290151" y="4368573"/>
            <a:ext cx="402187" cy="293504"/>
            <a:chOff x="463425" y="1453125"/>
            <a:chExt cx="735125" cy="513838"/>
          </a:xfrm>
        </p:grpSpPr>
        <p:sp>
          <p:nvSpPr>
            <p:cNvPr id="1019" name="Google Shape;1019;p5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20" name="Google Shape;1020;p5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21" name="Google Shape;1021;p56"/>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6"/>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6"/>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6"/>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6"/>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56"/>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6"/>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6"/>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6"/>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031" name="Shape 1031"/>
        <p:cNvGrpSpPr/>
        <p:nvPr/>
      </p:nvGrpSpPr>
      <p:grpSpPr>
        <a:xfrm>
          <a:off x="0" y="0"/>
          <a:ext cx="0" cy="0"/>
          <a:chOff x="0" y="0"/>
          <a:chExt cx="0" cy="0"/>
        </a:xfrm>
      </p:grpSpPr>
      <p:pic>
        <p:nvPicPr>
          <p:cNvPr id="1032" name="Google Shape;103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3" name="Google Shape;1033;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5" name="Google Shape;1035;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036" name="Google Shape;1036;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37" name="Google Shape;1037;p5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038" name="Google Shape;103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039" name="Shape 1039"/>
        <p:cNvGrpSpPr/>
        <p:nvPr/>
      </p:nvGrpSpPr>
      <p:grpSpPr>
        <a:xfrm>
          <a:off x="0" y="0"/>
          <a:ext cx="0" cy="0"/>
          <a:chOff x="0" y="0"/>
          <a:chExt cx="0" cy="0"/>
        </a:xfrm>
      </p:grpSpPr>
      <p:pic>
        <p:nvPicPr>
          <p:cNvPr id="1040" name="Google Shape;104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1" name="Google Shape;1041;p5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2" name="Google Shape;1042;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3" name="Google Shape;1043;p5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044" name="Google Shape;1044;p5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045" name="Google Shape;1045;p5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046" name="Google Shape;104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047" name="Shape 1047"/>
        <p:cNvGrpSpPr/>
        <p:nvPr/>
      </p:nvGrpSpPr>
      <p:grpSpPr>
        <a:xfrm>
          <a:off x="0" y="0"/>
          <a:ext cx="0" cy="0"/>
          <a:chOff x="0" y="0"/>
          <a:chExt cx="0" cy="0"/>
        </a:xfrm>
      </p:grpSpPr>
      <p:pic>
        <p:nvPicPr>
          <p:cNvPr id="1048" name="Google Shape;104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9" name="Google Shape;1049;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0" name="Google Shape;1050;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51" name="Google Shape;1051;p5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052" name="Google Shape;1052;p5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5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054" name="Shape 1054"/>
        <p:cNvGrpSpPr/>
        <p:nvPr/>
      </p:nvGrpSpPr>
      <p:grpSpPr>
        <a:xfrm>
          <a:off x="0" y="0"/>
          <a:ext cx="0" cy="0"/>
          <a:chOff x="0" y="0"/>
          <a:chExt cx="0" cy="0"/>
        </a:xfrm>
      </p:grpSpPr>
      <p:pic>
        <p:nvPicPr>
          <p:cNvPr id="1055" name="Google Shape;1055;p6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56" name="Google Shape;105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62"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65" name="Google Shape;65;p7"/>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7"/>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7"/>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68" name="Google Shape;68;p7"/>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9" name="Google Shape;69;p7"/>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70" name="Google Shape;70;p7"/>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71" name="Google Shape;71;p7"/>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057" name="Shape 1057"/>
        <p:cNvGrpSpPr/>
        <p:nvPr/>
      </p:nvGrpSpPr>
      <p:grpSpPr>
        <a:xfrm>
          <a:off x="0" y="0"/>
          <a:ext cx="0" cy="0"/>
          <a:chOff x="0" y="0"/>
          <a:chExt cx="0" cy="0"/>
        </a:xfrm>
      </p:grpSpPr>
      <p:pic>
        <p:nvPicPr>
          <p:cNvPr id="1058" name="Google Shape;1058;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0" name="Google Shape;1060;p6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061" name="Google Shape;1061;p6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062" name="Google Shape;1062;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063" name="Shape 1063"/>
        <p:cNvGrpSpPr/>
        <p:nvPr/>
      </p:nvGrpSpPr>
      <p:grpSpPr>
        <a:xfrm>
          <a:off x="0" y="0"/>
          <a:ext cx="0" cy="0"/>
          <a:chOff x="0" y="0"/>
          <a:chExt cx="0" cy="0"/>
        </a:xfrm>
      </p:grpSpPr>
      <p:pic>
        <p:nvPicPr>
          <p:cNvPr id="1064" name="Google Shape;1064;p6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065" name="Google Shape;1065;p6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2"/>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
        <p:nvSpPr>
          <p:cNvPr id="1068" name="Google Shape;1068;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1069" name="Shape 1069"/>
        <p:cNvGrpSpPr/>
        <p:nvPr/>
      </p:nvGrpSpPr>
      <p:grpSpPr>
        <a:xfrm>
          <a:off x="0" y="0"/>
          <a:ext cx="0" cy="0"/>
          <a:chOff x="0" y="0"/>
          <a:chExt cx="0" cy="0"/>
        </a:xfrm>
      </p:grpSpPr>
      <p:pic>
        <p:nvPicPr>
          <p:cNvPr id="1070" name="Google Shape;1070;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1" name="Google Shape;1071;p63"/>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1072" name="Google Shape;1072;p63"/>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1073" name="Google Shape;1073;p63"/>
          <p:cNvGrpSpPr/>
          <p:nvPr/>
        </p:nvGrpSpPr>
        <p:grpSpPr>
          <a:xfrm>
            <a:off x="3972318" y="1347350"/>
            <a:ext cx="1051285" cy="920372"/>
            <a:chOff x="587700" y="-13400"/>
            <a:chExt cx="5735325" cy="5021125"/>
          </a:xfrm>
        </p:grpSpPr>
        <p:sp>
          <p:nvSpPr>
            <p:cNvPr id="1074" name="Google Shape;1074;p63"/>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3"/>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3"/>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3"/>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63"/>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a:spcBef>
                <a:spcPts val="0"/>
              </a:spcBef>
              <a:spcAft>
                <a:spcPts val="0"/>
              </a:spcAft>
              <a:buSzPts val="1800"/>
              <a:buFont typeface="Roboto"/>
              <a:buNone/>
              <a:defRPr sz="1800">
                <a:latin typeface="Roboto"/>
                <a:ea typeface="Roboto"/>
                <a:cs typeface="Roboto"/>
                <a:sym typeface="Roboto"/>
              </a:defRPr>
            </a:lvl1pPr>
            <a:lvl2pPr lvl="1">
              <a:spcBef>
                <a:spcPts val="0"/>
              </a:spcBef>
              <a:spcAft>
                <a:spcPts val="0"/>
              </a:spcAft>
              <a:buSzPts val="1800"/>
              <a:buFont typeface="Roboto"/>
              <a:buNone/>
              <a:defRPr sz="1800">
                <a:latin typeface="Roboto"/>
                <a:ea typeface="Roboto"/>
                <a:cs typeface="Roboto"/>
                <a:sym typeface="Roboto"/>
              </a:defRPr>
            </a:lvl2pPr>
            <a:lvl3pPr lvl="2">
              <a:spcBef>
                <a:spcPts val="0"/>
              </a:spcBef>
              <a:spcAft>
                <a:spcPts val="0"/>
              </a:spcAft>
              <a:buSzPts val="1800"/>
              <a:buFont typeface="Roboto"/>
              <a:buNone/>
              <a:defRPr sz="1800">
                <a:latin typeface="Roboto"/>
                <a:ea typeface="Roboto"/>
                <a:cs typeface="Roboto"/>
                <a:sym typeface="Roboto"/>
              </a:defRPr>
            </a:lvl3pPr>
            <a:lvl4pPr lvl="3">
              <a:spcBef>
                <a:spcPts val="0"/>
              </a:spcBef>
              <a:spcAft>
                <a:spcPts val="0"/>
              </a:spcAft>
              <a:buSzPts val="1800"/>
              <a:buFont typeface="Roboto"/>
              <a:buNone/>
              <a:defRPr sz="1800">
                <a:latin typeface="Roboto"/>
                <a:ea typeface="Roboto"/>
                <a:cs typeface="Roboto"/>
                <a:sym typeface="Roboto"/>
              </a:defRPr>
            </a:lvl4pPr>
            <a:lvl5pPr lvl="4">
              <a:spcBef>
                <a:spcPts val="0"/>
              </a:spcBef>
              <a:spcAft>
                <a:spcPts val="0"/>
              </a:spcAft>
              <a:buSzPts val="1800"/>
              <a:buFont typeface="Roboto"/>
              <a:buNone/>
              <a:defRPr sz="1800">
                <a:latin typeface="Roboto"/>
                <a:ea typeface="Roboto"/>
                <a:cs typeface="Roboto"/>
                <a:sym typeface="Roboto"/>
              </a:defRPr>
            </a:lvl5pPr>
            <a:lvl6pPr lvl="5">
              <a:spcBef>
                <a:spcPts val="0"/>
              </a:spcBef>
              <a:spcAft>
                <a:spcPts val="0"/>
              </a:spcAft>
              <a:buSzPts val="1800"/>
              <a:buFont typeface="Roboto"/>
              <a:buNone/>
              <a:defRPr sz="1800">
                <a:latin typeface="Roboto"/>
                <a:ea typeface="Roboto"/>
                <a:cs typeface="Roboto"/>
                <a:sym typeface="Roboto"/>
              </a:defRPr>
            </a:lvl6pPr>
            <a:lvl7pPr lvl="6">
              <a:spcBef>
                <a:spcPts val="0"/>
              </a:spcBef>
              <a:spcAft>
                <a:spcPts val="0"/>
              </a:spcAft>
              <a:buSzPts val="1800"/>
              <a:buFont typeface="Roboto"/>
              <a:buNone/>
              <a:defRPr sz="1800">
                <a:latin typeface="Roboto"/>
                <a:ea typeface="Roboto"/>
                <a:cs typeface="Roboto"/>
                <a:sym typeface="Roboto"/>
              </a:defRPr>
            </a:lvl7pPr>
            <a:lvl8pPr lvl="7">
              <a:spcBef>
                <a:spcPts val="0"/>
              </a:spcBef>
              <a:spcAft>
                <a:spcPts val="0"/>
              </a:spcAft>
              <a:buSzPts val="1800"/>
              <a:buFont typeface="Roboto"/>
              <a:buNone/>
              <a:defRPr sz="1800">
                <a:latin typeface="Roboto"/>
                <a:ea typeface="Roboto"/>
                <a:cs typeface="Roboto"/>
                <a:sym typeface="Roboto"/>
              </a:defRPr>
            </a:lvl8pPr>
            <a:lvl9pPr lvl="8">
              <a:spcBef>
                <a:spcPts val="0"/>
              </a:spcBef>
              <a:spcAft>
                <a:spcPts val="0"/>
              </a:spcAft>
              <a:buSzPts val="1800"/>
              <a:buFont typeface="Roboto"/>
              <a:buNone/>
              <a:defRPr sz="1800">
                <a:latin typeface="Roboto"/>
                <a:ea typeface="Roboto"/>
                <a:cs typeface="Roboto"/>
                <a:sym typeface="Roboto"/>
              </a:defRPr>
            </a:lvl9pPr>
          </a:lstStyle>
          <a:p/>
        </p:txBody>
      </p:sp>
      <p:sp>
        <p:nvSpPr>
          <p:cNvPr id="1080" name="Google Shape;1080;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081" name="Shape 1081"/>
        <p:cNvGrpSpPr/>
        <p:nvPr/>
      </p:nvGrpSpPr>
      <p:grpSpPr>
        <a:xfrm>
          <a:off x="0" y="0"/>
          <a:ext cx="0" cy="0"/>
          <a:chOff x="0" y="0"/>
          <a:chExt cx="0" cy="0"/>
        </a:xfrm>
      </p:grpSpPr>
      <p:pic>
        <p:nvPicPr>
          <p:cNvPr id="1082" name="Google Shape;1082;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3" name="Google Shape;1083;p6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4"/>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86" name="Google Shape;1086;p64"/>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087" name="Google Shape;1087;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1088" name="Shape 1088"/>
        <p:cNvGrpSpPr/>
        <p:nvPr/>
      </p:nvGrpSpPr>
      <p:grpSpPr>
        <a:xfrm>
          <a:off x="0" y="0"/>
          <a:ext cx="0" cy="0"/>
          <a:chOff x="0" y="0"/>
          <a:chExt cx="0" cy="0"/>
        </a:xfrm>
      </p:grpSpPr>
      <p:pic>
        <p:nvPicPr>
          <p:cNvPr id="1089" name="Google Shape;1089;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0" name="Google Shape;1090;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5"/>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5"/>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5"/>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1094" name="Google Shape;1094;p65"/>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1095" name="Google Shape;1095;p65"/>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1096" name="Shape 1096"/>
        <p:cNvGrpSpPr/>
        <p:nvPr/>
      </p:nvGrpSpPr>
      <p:grpSpPr>
        <a:xfrm>
          <a:off x="0" y="0"/>
          <a:ext cx="0" cy="0"/>
          <a:chOff x="0" y="0"/>
          <a:chExt cx="0" cy="0"/>
        </a:xfrm>
      </p:grpSpPr>
      <p:pic>
        <p:nvPicPr>
          <p:cNvPr id="1097" name="Google Shape;1097;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098" name="Google Shape;1098;p66"/>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1099" name="Google Shape;1099;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0" name="Google Shape;110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1102" name="Google Shape;1102;p6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03" name="Google Shape;110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1104" name="Shape 1104"/>
        <p:cNvGrpSpPr/>
        <p:nvPr/>
      </p:nvGrpSpPr>
      <p:grpSpPr>
        <a:xfrm>
          <a:off x="0" y="0"/>
          <a:ext cx="0" cy="0"/>
          <a:chOff x="0" y="0"/>
          <a:chExt cx="0" cy="0"/>
        </a:xfrm>
      </p:grpSpPr>
      <p:pic>
        <p:nvPicPr>
          <p:cNvPr id="1105" name="Google Shape;1105;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6" name="Google Shape;1106;p67"/>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7" name="Google Shape;110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08" name="Google Shape;1108;p67"/>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1109" name="Google Shape;1109;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10" name="Google Shape;1110;p67"/>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111" name="Shape 1111"/>
        <p:cNvGrpSpPr/>
        <p:nvPr/>
      </p:nvGrpSpPr>
      <p:grpSpPr>
        <a:xfrm>
          <a:off x="0" y="0"/>
          <a:ext cx="0" cy="0"/>
          <a:chOff x="0" y="0"/>
          <a:chExt cx="0" cy="0"/>
        </a:xfrm>
      </p:grpSpPr>
      <p:pic>
        <p:nvPicPr>
          <p:cNvPr id="1112" name="Google Shape;1112;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13" name="Google Shape;1113;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14" name="Google Shape;1114;p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115" name="Google Shape;1115;p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16" name="Google Shape;1116;p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1119" name="Shape 1119"/>
        <p:cNvGrpSpPr/>
        <p:nvPr/>
      </p:nvGrpSpPr>
      <p:grpSpPr>
        <a:xfrm>
          <a:off x="0" y="0"/>
          <a:ext cx="0" cy="0"/>
          <a:chOff x="0" y="0"/>
          <a:chExt cx="0" cy="0"/>
        </a:xfrm>
      </p:grpSpPr>
      <p:pic>
        <p:nvPicPr>
          <p:cNvPr id="1120" name="Google Shape;112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1" name="Google Shape;1121;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22" name="Google Shape;1122;p6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123" name="Google Shape;1123;p6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124" name="Google Shape;1124;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25" name="Google Shape;1125;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Class Slack Channel Name">
  <p:cSld name="CUSTOM_17_2_1_2_2">
    <p:spTree>
      <p:nvGrpSpPr>
        <p:cNvPr id="1126" name="Shape 1126"/>
        <p:cNvGrpSpPr/>
        <p:nvPr/>
      </p:nvGrpSpPr>
      <p:grpSpPr>
        <a:xfrm>
          <a:off x="0" y="0"/>
          <a:ext cx="0" cy="0"/>
          <a:chOff x="0" y="0"/>
          <a:chExt cx="0" cy="0"/>
        </a:xfrm>
      </p:grpSpPr>
      <p:pic>
        <p:nvPicPr>
          <p:cNvPr id="1127" name="Google Shape;1127;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8" name="Google Shape;1128;p70"/>
          <p:cNvSpPr txBox="1"/>
          <p:nvPr>
            <p:ph type="title"/>
          </p:nvPr>
        </p:nvSpPr>
        <p:spPr>
          <a:xfrm>
            <a:off x="237100" y="30028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29" name="Google Shape;1129;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130" name="Google Shape;1130;p70"/>
          <p:cNvPicPr preferRelativeResize="0"/>
          <p:nvPr/>
        </p:nvPicPr>
        <p:blipFill>
          <a:blip r:embed="rId3">
            <a:alphaModFix/>
          </a:blip>
          <a:stretch>
            <a:fillRect/>
          </a:stretch>
        </p:blipFill>
        <p:spPr>
          <a:xfrm>
            <a:off x="2871863" y="1299175"/>
            <a:ext cx="3400274" cy="868950"/>
          </a:xfrm>
          <a:prstGeom prst="rect">
            <a:avLst/>
          </a:prstGeom>
          <a:noFill/>
          <a:ln>
            <a:noFill/>
          </a:ln>
        </p:spPr>
      </p:pic>
      <p:sp>
        <p:nvSpPr>
          <p:cNvPr id="1131" name="Google Shape;1131;p70"/>
          <p:cNvSpPr txBox="1"/>
          <p:nvPr/>
        </p:nvSpPr>
        <p:spPr>
          <a:xfrm>
            <a:off x="274325" y="2288925"/>
            <a:ext cx="8869800" cy="52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dk1"/>
                </a:solidFill>
                <a:latin typeface="Oswald Light"/>
                <a:ea typeface="Oswald Light"/>
                <a:cs typeface="Oswald Light"/>
                <a:sym typeface="Oswald Light"/>
              </a:rPr>
              <a:t>Class Slack Channel:</a:t>
            </a:r>
            <a:endParaRPr sz="3600">
              <a:solidFill>
                <a:schemeClr val="dk1"/>
              </a:solidFill>
              <a:latin typeface="Oswald Light"/>
              <a:ea typeface="Oswald Light"/>
              <a:cs typeface="Oswald Light"/>
              <a:sym typeface="Oswald Light"/>
            </a:endParaRPr>
          </a:p>
        </p:txBody>
      </p:sp>
      <p:sp>
        <p:nvSpPr>
          <p:cNvPr id="1132" name="Google Shape;1132;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8"/>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76" name="Google Shape;76;p8"/>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8"/>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9" name="Google Shape;79;p8"/>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80" name="Google Shape;80;p8"/>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81" name="Google Shape;81;p8"/>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82" name="Google Shape;82;p8"/>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83" name="Google Shape;8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Zoom Turn on Your Camera">
  <p:cSld name="CUSTOM_2_7_2_1">
    <p:spTree>
      <p:nvGrpSpPr>
        <p:cNvPr id="1133" name="Shape 1133"/>
        <p:cNvGrpSpPr/>
        <p:nvPr/>
      </p:nvGrpSpPr>
      <p:grpSpPr>
        <a:xfrm>
          <a:off x="0" y="0"/>
          <a:ext cx="0" cy="0"/>
          <a:chOff x="0" y="0"/>
          <a:chExt cx="0" cy="0"/>
        </a:xfrm>
      </p:grpSpPr>
      <p:cxnSp>
        <p:nvCxnSpPr>
          <p:cNvPr id="1134" name="Google Shape;1134;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35" name="Google Shape;113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6" name="Google Shape;1136;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37" name="Google Shape;1137;p71"/>
          <p:cNvPicPr preferRelativeResize="0"/>
          <p:nvPr/>
        </p:nvPicPr>
        <p:blipFill rotWithShape="1">
          <a:blip r:embed="rId2">
            <a:alphaModFix/>
          </a:blip>
          <a:srcRect b="0" l="0" r="0" t="0"/>
          <a:stretch/>
        </p:blipFill>
        <p:spPr>
          <a:xfrm>
            <a:off x="685393" y="781988"/>
            <a:ext cx="7773213" cy="3987779"/>
          </a:xfrm>
          <a:prstGeom prst="rect">
            <a:avLst/>
          </a:prstGeom>
          <a:noFill/>
          <a:ln>
            <a:noFill/>
          </a:ln>
        </p:spPr>
      </p:pic>
      <p:sp>
        <p:nvSpPr>
          <p:cNvPr id="1138" name="Google Shape;1138;p71"/>
          <p:cNvSpPr/>
          <p:nvPr/>
        </p:nvSpPr>
        <p:spPr>
          <a:xfrm>
            <a:off x="1220029" y="4396300"/>
            <a:ext cx="7479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71"/>
          <p:cNvPicPr preferRelativeResize="0"/>
          <p:nvPr/>
        </p:nvPicPr>
        <p:blipFill rotWithShape="1">
          <a:blip r:embed="rId3">
            <a:alphaModFix/>
          </a:blip>
          <a:srcRect b="0" l="0" r="0" t="0"/>
          <a:stretch/>
        </p:blipFill>
        <p:spPr>
          <a:xfrm>
            <a:off x="1656507" y="1046867"/>
            <a:ext cx="5830987" cy="3279914"/>
          </a:xfrm>
          <a:prstGeom prst="rect">
            <a:avLst/>
          </a:prstGeom>
          <a:noFill/>
          <a:ln>
            <a:noFill/>
          </a:ln>
        </p:spPr>
      </p:pic>
      <p:sp>
        <p:nvSpPr>
          <p:cNvPr id="1140" name="Google Shape;1140;p71"/>
          <p:cNvSpPr/>
          <p:nvPr/>
        </p:nvSpPr>
        <p:spPr>
          <a:xfrm>
            <a:off x="1656494"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41" name="Google Shape;1141;p71"/>
          <p:cNvSpPr/>
          <p:nvPr/>
        </p:nvSpPr>
        <p:spPr>
          <a:xfrm rot="5400000">
            <a:off x="1141431" y="3844375"/>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Turn On Your Camera </a:t>
            </a:r>
            <a:endParaRPr sz="2400">
              <a:latin typeface="Roboto Medium"/>
              <a:ea typeface="Roboto Medium"/>
              <a:cs typeface="Roboto Medium"/>
              <a:sym typeface="Roboto Medium"/>
            </a:endParaRPr>
          </a:p>
        </p:txBody>
      </p:sp>
      <p:sp>
        <p:nvSpPr>
          <p:cNvPr id="1143" name="Google Shape;1143;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Zoom Unmute">
  <p:cSld name="CUSTOM_2_7_2_1_1">
    <p:spTree>
      <p:nvGrpSpPr>
        <p:cNvPr id="1144" name="Shape 1144"/>
        <p:cNvGrpSpPr/>
        <p:nvPr/>
      </p:nvGrpSpPr>
      <p:grpSpPr>
        <a:xfrm>
          <a:off x="0" y="0"/>
          <a:ext cx="0" cy="0"/>
          <a:chOff x="0" y="0"/>
          <a:chExt cx="0" cy="0"/>
        </a:xfrm>
      </p:grpSpPr>
      <p:cxnSp>
        <p:nvCxnSpPr>
          <p:cNvPr id="1145" name="Google Shape;1145;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6" name="Google Shape;1146;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7" name="Google Shape;1147;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48" name="Google Shape;1148;p72"/>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49" name="Google Shape;1149;p72"/>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0" name="Google Shape;1150;p72"/>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51" name="Google Shape;1151;p72"/>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Regina Adkins</a:t>
            </a:r>
            <a:endParaRPr sz="800">
              <a:solidFill>
                <a:srgbClr val="FFFFFF"/>
              </a:solidFill>
            </a:endParaRPr>
          </a:p>
        </p:txBody>
      </p:sp>
      <p:sp>
        <p:nvSpPr>
          <p:cNvPr id="1152" name="Google Shape;1152;p72"/>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2"/>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Mute</a:t>
            </a:r>
            <a:endParaRPr sz="2400">
              <a:latin typeface="Roboto Medium"/>
              <a:ea typeface="Roboto Medium"/>
              <a:cs typeface="Roboto Medium"/>
              <a:sym typeface="Roboto Medium"/>
            </a:endParaRPr>
          </a:p>
        </p:txBody>
      </p:sp>
      <p:sp>
        <p:nvSpPr>
          <p:cNvPr id="1154" name="Google Shape;1154;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Zoom Mute">
  <p:cSld name="CUSTOM_2_7_2_1_1_1">
    <p:spTree>
      <p:nvGrpSpPr>
        <p:cNvPr id="1155" name="Shape 1155"/>
        <p:cNvGrpSpPr/>
        <p:nvPr/>
      </p:nvGrpSpPr>
      <p:grpSpPr>
        <a:xfrm>
          <a:off x="0" y="0"/>
          <a:ext cx="0" cy="0"/>
          <a:chOff x="0" y="0"/>
          <a:chExt cx="0" cy="0"/>
        </a:xfrm>
      </p:grpSpPr>
      <p:cxnSp>
        <p:nvCxnSpPr>
          <p:cNvPr id="1156" name="Google Shape;1156;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7" name="Google Shape;1157;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8" name="Google Shape;1158;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9" name="Google Shape;1159;p73"/>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60" name="Google Shape;1160;p73"/>
          <p:cNvSpPr/>
          <p:nvPr/>
        </p:nvSpPr>
        <p:spPr>
          <a:xfrm>
            <a:off x="685387" y="4396300"/>
            <a:ext cx="4260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1" name="Google Shape;1161;p73"/>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62" name="Google Shape;1162;p73"/>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63" name="Google Shape;1163;p73"/>
          <p:cNvSpPr/>
          <p:nvPr/>
        </p:nvSpPr>
        <p:spPr>
          <a:xfrm rot="5400000">
            <a:off x="4458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Unmute</a:t>
            </a:r>
            <a:endParaRPr sz="2400">
              <a:latin typeface="Roboto Medium"/>
              <a:ea typeface="Roboto Medium"/>
              <a:cs typeface="Roboto Medium"/>
              <a:sym typeface="Roboto Medium"/>
            </a:endParaRPr>
          </a:p>
        </p:txBody>
      </p:sp>
      <p:sp>
        <p:nvSpPr>
          <p:cNvPr id="1165" name="Google Shape;1165;p73"/>
          <p:cNvSpPr/>
          <p:nvPr/>
        </p:nvSpPr>
        <p:spPr>
          <a:xfrm>
            <a:off x="5547800" y="1503750"/>
            <a:ext cx="2136000" cy="2136000"/>
          </a:xfrm>
          <a:prstGeom prst="ellipse">
            <a:avLst/>
          </a:prstGeom>
          <a:solidFill>
            <a:srgbClr val="FF0000">
              <a:alpha val="7207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You can unmute temporarily by holding down the 'space' key on your keyboard.</a:t>
            </a:r>
            <a:endParaRPr sz="1600">
              <a:latin typeface="Oswald"/>
              <a:ea typeface="Oswald"/>
              <a:cs typeface="Oswald"/>
              <a:sym typeface="Oswald"/>
            </a:endParaRPr>
          </a:p>
        </p:txBody>
      </p:sp>
      <p:sp>
        <p:nvSpPr>
          <p:cNvPr id="1166" name="Google Shape;1166;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hare Screen">
  <p:cSld name="CUSTOM_2_7_2_1_1_1_2">
    <p:spTree>
      <p:nvGrpSpPr>
        <p:cNvPr id="1167" name="Shape 1167"/>
        <p:cNvGrpSpPr/>
        <p:nvPr/>
      </p:nvGrpSpPr>
      <p:grpSpPr>
        <a:xfrm>
          <a:off x="0" y="0"/>
          <a:ext cx="0" cy="0"/>
          <a:chOff x="0" y="0"/>
          <a:chExt cx="0" cy="0"/>
        </a:xfrm>
      </p:grpSpPr>
      <p:cxnSp>
        <p:nvCxnSpPr>
          <p:cNvPr id="1168" name="Google Shape;1168;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9" name="Google Shape;1169;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0" name="Google Shape;1170;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71" name="Google Shape;1171;p74"/>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sp>
        <p:nvSpPr>
          <p:cNvPr id="1172" name="Google Shape;1172;p74"/>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3" name="Google Shape;1173;p74"/>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74" name="Google Shape;1174;p74"/>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75" name="Google Shape;1175;p74"/>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4"/>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Share Your Screen</a:t>
            </a:r>
            <a:endParaRPr sz="2400">
              <a:latin typeface="Roboto Medium"/>
              <a:ea typeface="Roboto Medium"/>
              <a:cs typeface="Roboto Medium"/>
              <a:sym typeface="Roboto Medium"/>
            </a:endParaRPr>
          </a:p>
        </p:txBody>
      </p:sp>
      <p:sp>
        <p:nvSpPr>
          <p:cNvPr id="1177" name="Google Shape;1177;p74"/>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78" name="Google Shape;1178;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resenters: Please Share Your Screen">
  <p:cSld name="CUSTOM_2_7_2_1_1_1_2_2">
    <p:spTree>
      <p:nvGrpSpPr>
        <p:cNvPr id="1179" name="Shape 1179"/>
        <p:cNvGrpSpPr/>
        <p:nvPr/>
      </p:nvGrpSpPr>
      <p:grpSpPr>
        <a:xfrm>
          <a:off x="0" y="0"/>
          <a:ext cx="0" cy="0"/>
          <a:chOff x="0" y="0"/>
          <a:chExt cx="0" cy="0"/>
        </a:xfrm>
      </p:grpSpPr>
      <p:cxnSp>
        <p:nvCxnSpPr>
          <p:cNvPr id="1180" name="Google Shape;1180;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1" name="Google Shape;1181;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82" name="Google Shape;1182;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83" name="Google Shape;1183;p75"/>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84" name="Google Shape;1184;p75"/>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85" name="Google Shape;1185;p75"/>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86" name="Google Shape;1186;p7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b="1" lang="en" sz="2400">
                <a:latin typeface="Roboto"/>
                <a:ea typeface="Roboto"/>
                <a:cs typeface="Roboto"/>
                <a:sym typeface="Roboto"/>
              </a:rPr>
              <a:t>Presenters:</a:t>
            </a:r>
            <a:r>
              <a:rPr lang="en" sz="2400">
                <a:latin typeface="Roboto"/>
                <a:ea typeface="Roboto"/>
                <a:cs typeface="Roboto"/>
                <a:sym typeface="Roboto"/>
              </a:rPr>
              <a:t> Please Share Your Screen</a:t>
            </a:r>
            <a:endParaRPr sz="2400">
              <a:latin typeface="Roboto"/>
              <a:ea typeface="Roboto"/>
              <a:cs typeface="Roboto"/>
              <a:sym typeface="Roboto"/>
            </a:endParaRPr>
          </a:p>
        </p:txBody>
      </p:sp>
      <p:sp>
        <p:nvSpPr>
          <p:cNvPr id="1187" name="Google Shape;1187;p75"/>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188" name="Google Shape;1188;p75"/>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5"/>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When It's Your turn To Present—Share Your Screen">
  <p:cSld name="CUSTOM_2_7_2_1_1_1_2_2_1">
    <p:spTree>
      <p:nvGrpSpPr>
        <p:cNvPr id="1191" name="Shape 1191"/>
        <p:cNvGrpSpPr/>
        <p:nvPr/>
      </p:nvGrpSpPr>
      <p:grpSpPr>
        <a:xfrm>
          <a:off x="0" y="0"/>
          <a:ext cx="0" cy="0"/>
          <a:chOff x="0" y="0"/>
          <a:chExt cx="0" cy="0"/>
        </a:xfrm>
      </p:grpSpPr>
      <p:cxnSp>
        <p:nvCxnSpPr>
          <p:cNvPr id="1192" name="Google Shape;11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3" name="Google Shape;11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4" name="Google Shape;11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5" name="Google Shape;1195;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6" name="Google Shape;1196;p76"/>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197" name="Google Shape;1197;p76"/>
          <p:cNvPicPr preferRelativeResize="0"/>
          <p:nvPr/>
        </p:nvPicPr>
        <p:blipFill rotWithShape="1">
          <a:blip r:embed="rId3">
            <a:alphaModFix/>
          </a:blip>
          <a:srcRect b="0" l="0" r="0" t="0"/>
          <a:stretch/>
        </p:blipFill>
        <p:spPr>
          <a:xfrm>
            <a:off x="1656513" y="1046867"/>
            <a:ext cx="5830987" cy="3279914"/>
          </a:xfrm>
          <a:prstGeom prst="rect">
            <a:avLst/>
          </a:prstGeom>
          <a:noFill/>
          <a:ln>
            <a:noFill/>
          </a:ln>
        </p:spPr>
      </p:pic>
      <p:sp>
        <p:nvSpPr>
          <p:cNvPr id="1198" name="Google Shape;1198;p76"/>
          <p:cNvSpPr/>
          <p:nvPr/>
        </p:nvSpPr>
        <p:spPr>
          <a:xfrm>
            <a:off x="1656500" y="4112756"/>
            <a:ext cx="1112700" cy="213900"/>
          </a:xfrm>
          <a:prstGeom prst="rect">
            <a:avLst/>
          </a:prstGeom>
          <a:solidFill>
            <a:srgbClr val="000000">
              <a:alpha val="82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Regina Adkins</a:t>
            </a:r>
            <a:endParaRPr sz="800">
              <a:solidFill>
                <a:srgbClr val="FFFFFF"/>
              </a:solidFill>
              <a:latin typeface="Roboto"/>
              <a:ea typeface="Roboto"/>
              <a:cs typeface="Roboto"/>
              <a:sym typeface="Roboto"/>
            </a:endParaRPr>
          </a:p>
        </p:txBody>
      </p:sp>
      <p:sp>
        <p:nvSpPr>
          <p:cNvPr id="1199" name="Google Shape;1199;p76"/>
          <p:cNvSpPr txBox="1"/>
          <p:nvPr/>
        </p:nvSpPr>
        <p:spPr>
          <a:xfrm>
            <a:off x="-12300" y="0"/>
            <a:ext cx="84708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When It's Your turn To Present—Share Your Screen</a:t>
            </a:r>
            <a:endParaRPr sz="2400">
              <a:latin typeface="Roboto Medium"/>
              <a:ea typeface="Roboto Medium"/>
              <a:cs typeface="Roboto Medium"/>
              <a:sym typeface="Roboto Medium"/>
            </a:endParaRPr>
          </a:p>
        </p:txBody>
      </p:sp>
      <p:sp>
        <p:nvSpPr>
          <p:cNvPr id="1200" name="Google Shape;1200;p76"/>
          <p:cNvSpPr/>
          <p:nvPr/>
        </p:nvSpPr>
        <p:spPr>
          <a:xfrm>
            <a:off x="5547800" y="1499616"/>
            <a:ext cx="2136000" cy="2136000"/>
          </a:xfrm>
          <a:prstGeom prst="ellipse">
            <a:avLst/>
          </a:prstGeom>
          <a:solidFill>
            <a:srgbClr val="FF0000">
              <a:alpha val="7152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latin typeface="Oswald"/>
                <a:ea typeface="Oswald"/>
                <a:cs typeface="Oswald"/>
                <a:sym typeface="Oswald"/>
              </a:rPr>
              <a:t>Remember </a:t>
            </a:r>
            <a:br>
              <a:rPr lang="en" sz="1600">
                <a:latin typeface="Oswald"/>
                <a:ea typeface="Oswald"/>
                <a:cs typeface="Oswald"/>
                <a:sym typeface="Oswald"/>
              </a:rPr>
            </a:br>
            <a:r>
              <a:rPr lang="en" sz="1600">
                <a:latin typeface="Oswald"/>
                <a:ea typeface="Oswald"/>
                <a:cs typeface="Oswald"/>
                <a:sym typeface="Oswald"/>
              </a:rPr>
              <a:t>when sharing your screen to hide any windows that do not show your work. </a:t>
            </a:r>
            <a:endParaRPr sz="1600">
              <a:latin typeface="Oswald"/>
              <a:ea typeface="Oswald"/>
              <a:cs typeface="Oswald"/>
              <a:sym typeface="Oswald"/>
            </a:endParaRPr>
          </a:p>
        </p:txBody>
      </p:sp>
      <p:sp>
        <p:nvSpPr>
          <p:cNvPr id="1201" name="Google Shape;1201;p76"/>
          <p:cNvSpPr/>
          <p:nvPr/>
        </p:nvSpPr>
        <p:spPr>
          <a:xfrm>
            <a:off x="4266775" y="4396300"/>
            <a:ext cx="811500" cy="3792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6"/>
          <p:cNvSpPr/>
          <p:nvPr/>
        </p:nvSpPr>
        <p:spPr>
          <a:xfrm rot="5400000">
            <a:off x="4179637" y="3820550"/>
            <a:ext cx="905100" cy="337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Zoom Change Your Name">
  <p:cSld name="CUSTOM_2_7_2_1_1_1_1_1">
    <p:spTree>
      <p:nvGrpSpPr>
        <p:cNvPr id="1203" name="Shape 1203"/>
        <p:cNvGrpSpPr/>
        <p:nvPr/>
      </p:nvGrpSpPr>
      <p:grpSpPr>
        <a:xfrm>
          <a:off x="0" y="0"/>
          <a:ext cx="0" cy="0"/>
          <a:chOff x="0" y="0"/>
          <a:chExt cx="0" cy="0"/>
        </a:xfrm>
      </p:grpSpPr>
      <p:cxnSp>
        <p:nvCxnSpPr>
          <p:cNvPr id="1204" name="Google Shape;1204;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5" name="Google Shape;1205;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6" name="Google Shape;1206;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7" name="Google Shape;1207;p7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Please Update Your Name</a:t>
            </a:r>
            <a:endParaRPr sz="2400">
              <a:latin typeface="Roboto Medium"/>
              <a:ea typeface="Roboto Medium"/>
              <a:cs typeface="Roboto Medium"/>
              <a:sym typeface="Roboto Medium"/>
            </a:endParaRPr>
          </a:p>
        </p:txBody>
      </p:sp>
      <p:pic>
        <p:nvPicPr>
          <p:cNvPr id="1208" name="Google Shape;1208;p77"/>
          <p:cNvPicPr preferRelativeResize="0"/>
          <p:nvPr/>
        </p:nvPicPr>
        <p:blipFill rotWithShape="1">
          <a:blip r:embed="rId2">
            <a:alphaModFix/>
          </a:blip>
          <a:srcRect b="0" l="0" r="0" t="0"/>
          <a:stretch/>
        </p:blipFill>
        <p:spPr>
          <a:xfrm>
            <a:off x="797300" y="844150"/>
            <a:ext cx="7549401" cy="3872947"/>
          </a:xfrm>
          <a:prstGeom prst="rect">
            <a:avLst/>
          </a:prstGeom>
          <a:noFill/>
          <a:ln>
            <a:noFill/>
          </a:ln>
        </p:spPr>
      </p:pic>
      <p:sp>
        <p:nvSpPr>
          <p:cNvPr id="1209" name="Google Shape;1209;p77"/>
          <p:cNvSpPr/>
          <p:nvPr/>
        </p:nvSpPr>
        <p:spPr>
          <a:xfrm>
            <a:off x="3648297" y="4354383"/>
            <a:ext cx="635400" cy="368400"/>
          </a:xfrm>
          <a:prstGeom prst="rect">
            <a:avLst/>
          </a:prstGeom>
          <a:no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0" name="Google Shape;1210;p77"/>
          <p:cNvPicPr preferRelativeResize="0"/>
          <p:nvPr/>
        </p:nvPicPr>
        <p:blipFill>
          <a:blip r:embed="rId3">
            <a:alphaModFix/>
          </a:blip>
          <a:stretch>
            <a:fillRect/>
          </a:stretch>
        </p:blipFill>
        <p:spPr>
          <a:xfrm>
            <a:off x="2283490" y="1043766"/>
            <a:ext cx="5658552" cy="3310616"/>
          </a:xfrm>
          <a:prstGeom prst="rect">
            <a:avLst/>
          </a:prstGeom>
          <a:noFill/>
          <a:ln>
            <a:noFill/>
          </a:ln>
        </p:spPr>
      </p:pic>
      <p:sp>
        <p:nvSpPr>
          <p:cNvPr id="1211" name="Google Shape;1211;p77"/>
          <p:cNvSpPr txBox="1"/>
          <p:nvPr/>
        </p:nvSpPr>
        <p:spPr>
          <a:xfrm>
            <a:off x="2378644" y="1028520"/>
            <a:ext cx="4743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000000"/>
                </a:solidFill>
                <a:latin typeface="Roboto"/>
                <a:ea typeface="Roboto"/>
                <a:cs typeface="Roboto"/>
                <a:sym typeface="Roboto"/>
              </a:rPr>
              <a:t>Participants</a:t>
            </a:r>
            <a:endParaRPr sz="800"/>
          </a:p>
        </p:txBody>
      </p:sp>
      <p:pic>
        <p:nvPicPr>
          <p:cNvPr id="1212" name="Google Shape;1212;p77"/>
          <p:cNvPicPr preferRelativeResize="0"/>
          <p:nvPr/>
        </p:nvPicPr>
        <p:blipFill rotWithShape="1">
          <a:blip r:embed="rId4">
            <a:alphaModFix/>
          </a:blip>
          <a:srcRect b="0" l="0" r="0" t="0"/>
          <a:stretch/>
        </p:blipFill>
        <p:spPr>
          <a:xfrm>
            <a:off x="2844278" y="1305467"/>
            <a:ext cx="286114" cy="286114"/>
          </a:xfrm>
          <a:prstGeom prst="rect">
            <a:avLst/>
          </a:prstGeom>
          <a:noFill/>
          <a:ln>
            <a:noFill/>
          </a:ln>
        </p:spPr>
      </p:pic>
      <p:sp>
        <p:nvSpPr>
          <p:cNvPr id="1213" name="Google Shape;1213;p77"/>
          <p:cNvSpPr txBox="1"/>
          <p:nvPr/>
        </p:nvSpPr>
        <p:spPr>
          <a:xfrm>
            <a:off x="3130391" y="1330469"/>
            <a:ext cx="17931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Roboto"/>
                <a:ea typeface="Roboto"/>
                <a:cs typeface="Roboto"/>
                <a:sym typeface="Roboto"/>
              </a:rPr>
              <a:t>Regina</a:t>
            </a:r>
            <a:endParaRPr sz="800">
              <a:solidFill>
                <a:srgbClr val="666666"/>
              </a:solidFill>
            </a:endParaRPr>
          </a:p>
        </p:txBody>
      </p:sp>
      <p:pic>
        <p:nvPicPr>
          <p:cNvPr id="1214" name="Google Shape;1214;p77"/>
          <p:cNvPicPr preferRelativeResize="0"/>
          <p:nvPr/>
        </p:nvPicPr>
        <p:blipFill>
          <a:blip r:embed="rId5">
            <a:alphaModFix/>
          </a:blip>
          <a:stretch>
            <a:fillRect/>
          </a:stretch>
        </p:blipFill>
        <p:spPr>
          <a:xfrm>
            <a:off x="2579449" y="1845726"/>
            <a:ext cx="3985103" cy="1927533"/>
          </a:xfrm>
          <a:prstGeom prst="rect">
            <a:avLst/>
          </a:prstGeom>
          <a:noFill/>
          <a:ln>
            <a:noFill/>
          </a:ln>
        </p:spPr>
      </p:pic>
      <p:sp>
        <p:nvSpPr>
          <p:cNvPr id="1215" name="Google Shape;1215;p77"/>
          <p:cNvSpPr/>
          <p:nvPr/>
        </p:nvSpPr>
        <p:spPr>
          <a:xfrm rot="5400000">
            <a:off x="3608819" y="38779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txBox="1"/>
          <p:nvPr/>
        </p:nvSpPr>
        <p:spPr>
          <a:xfrm>
            <a:off x="3573547" y="2639754"/>
            <a:ext cx="18678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9FC5E8"/>
                </a:highlight>
                <a:latin typeface="Roboto"/>
                <a:ea typeface="Roboto"/>
                <a:cs typeface="Roboto"/>
                <a:sym typeface="Roboto"/>
              </a:rPr>
              <a:t>Regina Adkins</a:t>
            </a:r>
            <a:endParaRPr sz="800">
              <a:highlight>
                <a:srgbClr val="9FC5E8"/>
              </a:highlight>
            </a:endParaRPr>
          </a:p>
        </p:txBody>
      </p:sp>
      <p:sp>
        <p:nvSpPr>
          <p:cNvPr id="1217" name="Google Shape;1217;p77"/>
          <p:cNvSpPr txBox="1"/>
          <p:nvPr/>
        </p:nvSpPr>
        <p:spPr>
          <a:xfrm>
            <a:off x="3802174" y="3848025"/>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1</a:t>
            </a:r>
            <a:endParaRPr/>
          </a:p>
        </p:txBody>
      </p:sp>
      <p:sp>
        <p:nvSpPr>
          <p:cNvPr id="1218" name="Google Shape;1218;p77"/>
          <p:cNvSpPr/>
          <p:nvPr/>
        </p:nvSpPr>
        <p:spPr>
          <a:xfrm rot="5400000">
            <a:off x="7058039" y="1131114"/>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txBox="1"/>
          <p:nvPr/>
        </p:nvSpPr>
        <p:spPr>
          <a:xfrm>
            <a:off x="7251394" y="1101141"/>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2</a:t>
            </a:r>
            <a:endParaRPr/>
          </a:p>
        </p:txBody>
      </p:sp>
      <p:sp>
        <p:nvSpPr>
          <p:cNvPr id="1220" name="Google Shape;1220;p77"/>
          <p:cNvSpPr/>
          <p:nvPr/>
        </p:nvSpPr>
        <p:spPr>
          <a:xfrm rot="5400000">
            <a:off x="4655284" y="2219256"/>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txBox="1"/>
          <p:nvPr/>
        </p:nvSpPr>
        <p:spPr>
          <a:xfrm>
            <a:off x="4848639" y="2189283"/>
            <a:ext cx="327600" cy="2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3</a:t>
            </a:r>
            <a:endParaRPr/>
          </a:p>
        </p:txBody>
      </p:sp>
      <p:sp>
        <p:nvSpPr>
          <p:cNvPr id="1222" name="Google Shape;1222;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Zoom Annotate">
  <p:cSld name="CUSTOM_2_7_2_1_1_1_2_1">
    <p:spTree>
      <p:nvGrpSpPr>
        <p:cNvPr id="1223" name="Shape 1223"/>
        <p:cNvGrpSpPr/>
        <p:nvPr/>
      </p:nvGrpSpPr>
      <p:grpSpPr>
        <a:xfrm>
          <a:off x="0" y="0"/>
          <a:ext cx="0" cy="0"/>
          <a:chOff x="0" y="0"/>
          <a:chExt cx="0" cy="0"/>
        </a:xfrm>
      </p:grpSpPr>
      <p:cxnSp>
        <p:nvCxnSpPr>
          <p:cNvPr id="1224" name="Google Shape;1224;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5" name="Google Shape;122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6" name="Google Shape;1226;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7" name="Google Shape;1227;p7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a:t>
            </a:r>
            <a:endParaRPr sz="2400">
              <a:latin typeface="Roboto Medium"/>
              <a:ea typeface="Roboto Medium"/>
              <a:cs typeface="Roboto Medium"/>
              <a:sym typeface="Roboto Medium"/>
            </a:endParaRPr>
          </a:p>
        </p:txBody>
      </p:sp>
      <p:pic>
        <p:nvPicPr>
          <p:cNvPr id="1228" name="Google Shape;1228;p78"/>
          <p:cNvPicPr preferRelativeResize="0"/>
          <p:nvPr/>
        </p:nvPicPr>
        <p:blipFill>
          <a:blip r:embed="rId2">
            <a:alphaModFix/>
          </a:blip>
          <a:stretch>
            <a:fillRect/>
          </a:stretch>
        </p:blipFill>
        <p:spPr>
          <a:xfrm>
            <a:off x="673550" y="807780"/>
            <a:ext cx="7663790" cy="3951375"/>
          </a:xfrm>
          <a:prstGeom prst="rect">
            <a:avLst/>
          </a:prstGeom>
          <a:noFill/>
          <a:ln cap="flat" cmpd="sng" w="9525">
            <a:solidFill>
              <a:srgbClr val="666666"/>
            </a:solidFill>
            <a:prstDash val="solid"/>
            <a:round/>
            <a:headEnd len="sm" w="sm" type="none"/>
            <a:tailEnd len="sm" w="sm" type="none"/>
          </a:ln>
        </p:spPr>
      </p:pic>
      <p:sp>
        <p:nvSpPr>
          <p:cNvPr id="1229" name="Google Shape;1229;p78"/>
          <p:cNvSpPr txBox="1"/>
          <p:nvPr/>
        </p:nvSpPr>
        <p:spPr>
          <a:xfrm>
            <a:off x="1028700" y="2958175"/>
            <a:ext cx="7233600" cy="13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FFF00"/>
                </a:highlight>
                <a:latin typeface="Roboto"/>
                <a:ea typeface="Roboto"/>
                <a:cs typeface="Roboto"/>
                <a:sym typeface="Roboto"/>
              </a:rPr>
              <a:t>If you do not see the annotation menu:</a:t>
            </a:r>
            <a:endParaRPr sz="1800">
              <a:solidFill>
                <a:srgbClr val="222222"/>
              </a:solidFill>
              <a:highlight>
                <a:srgbClr val="FFFF00"/>
              </a:highlight>
              <a:latin typeface="Roboto"/>
              <a:ea typeface="Roboto"/>
              <a:cs typeface="Roboto"/>
              <a:sym typeface="Roboto"/>
            </a:endParaRPr>
          </a:p>
          <a:p>
            <a:pPr indent="0" lvl="0" marL="0" rtl="0" algn="l">
              <a:spcBef>
                <a:spcPts val="1000"/>
              </a:spcBef>
              <a:spcAft>
                <a:spcPts val="1000"/>
              </a:spcAft>
              <a:buNone/>
            </a:pPr>
            <a:r>
              <a:rPr lang="en" sz="2000">
                <a:solidFill>
                  <a:srgbClr val="222222"/>
                </a:solidFill>
                <a:latin typeface="Roboto Light"/>
                <a:ea typeface="Roboto Light"/>
                <a:cs typeface="Roboto Light"/>
                <a:sym typeface="Roboto Light"/>
              </a:rPr>
              <a:t>Select View Option from the top of the </a:t>
            </a:r>
            <a:r>
              <a:rPr b="1" lang="en" sz="2000">
                <a:solidFill>
                  <a:srgbClr val="222222"/>
                </a:solidFill>
                <a:latin typeface="Roboto"/>
                <a:ea typeface="Roboto"/>
                <a:cs typeface="Roboto"/>
                <a:sym typeface="Roboto"/>
              </a:rPr>
              <a:t>Zoom</a:t>
            </a:r>
            <a:r>
              <a:rPr lang="en" sz="2000">
                <a:solidFill>
                  <a:srgbClr val="222222"/>
                </a:solidFill>
                <a:latin typeface="Roboto Light"/>
                <a:ea typeface="Roboto Light"/>
                <a:cs typeface="Roboto Light"/>
                <a:sym typeface="Roboto Light"/>
              </a:rPr>
              <a:t> window, and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then choose </a:t>
            </a:r>
            <a:r>
              <a:rPr b="1" lang="en" sz="2000">
                <a:solidFill>
                  <a:srgbClr val="222222"/>
                </a:solidFill>
                <a:latin typeface="Roboto"/>
                <a:ea typeface="Roboto"/>
                <a:cs typeface="Roboto"/>
                <a:sym typeface="Roboto"/>
              </a:rPr>
              <a:t>Annotate</a:t>
            </a:r>
            <a:r>
              <a:rPr lang="en" sz="2000">
                <a:solidFill>
                  <a:srgbClr val="222222"/>
                </a:solidFill>
                <a:latin typeface="Roboto Light"/>
                <a:ea typeface="Roboto Light"/>
                <a:cs typeface="Roboto Light"/>
                <a:sym typeface="Roboto Light"/>
              </a:rPr>
              <a:t>. A toolbar appears with all your options </a:t>
            </a:r>
            <a:br>
              <a:rPr lang="en" sz="2000">
                <a:solidFill>
                  <a:srgbClr val="222222"/>
                </a:solidFill>
                <a:latin typeface="Roboto Light"/>
                <a:ea typeface="Roboto Light"/>
                <a:cs typeface="Roboto Light"/>
                <a:sym typeface="Roboto Light"/>
              </a:rPr>
            </a:br>
            <a:r>
              <a:rPr lang="en" sz="2000">
                <a:solidFill>
                  <a:srgbClr val="222222"/>
                </a:solidFill>
                <a:latin typeface="Roboto Light"/>
                <a:ea typeface="Roboto Light"/>
                <a:cs typeface="Roboto Light"/>
                <a:sym typeface="Roboto Light"/>
              </a:rPr>
              <a:t>for </a:t>
            </a:r>
            <a:r>
              <a:rPr b="1" lang="en" sz="2000">
                <a:solidFill>
                  <a:srgbClr val="222222"/>
                </a:solidFill>
                <a:latin typeface="Roboto"/>
                <a:ea typeface="Roboto"/>
                <a:cs typeface="Roboto"/>
                <a:sym typeface="Roboto"/>
              </a:rPr>
              <a:t>annotating</a:t>
            </a:r>
            <a:r>
              <a:rPr lang="en" sz="2000">
                <a:solidFill>
                  <a:srgbClr val="222222"/>
                </a:solidFill>
                <a:latin typeface="Roboto Light"/>
                <a:ea typeface="Roboto Light"/>
                <a:cs typeface="Roboto Light"/>
                <a:sym typeface="Roboto Light"/>
              </a:rPr>
              <a:t>, including text, draw, arrow, and so forth.</a:t>
            </a:r>
            <a:endParaRPr sz="2000">
              <a:latin typeface="Roboto Light"/>
              <a:ea typeface="Roboto Light"/>
              <a:cs typeface="Roboto Light"/>
              <a:sym typeface="Roboto Light"/>
            </a:endParaRPr>
          </a:p>
        </p:txBody>
      </p:sp>
      <p:sp>
        <p:nvSpPr>
          <p:cNvPr id="1230" name="Google Shape;1230;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Zoom Annotate with Shared Screen">
  <p:cSld name="CUSTOM_2_7_2_1_1_1_2_1_1">
    <p:spTree>
      <p:nvGrpSpPr>
        <p:cNvPr id="1231" name="Shape 1231"/>
        <p:cNvGrpSpPr/>
        <p:nvPr/>
      </p:nvGrpSpPr>
      <p:grpSpPr>
        <a:xfrm>
          <a:off x="0" y="0"/>
          <a:ext cx="0" cy="0"/>
          <a:chOff x="0" y="0"/>
          <a:chExt cx="0" cy="0"/>
        </a:xfrm>
      </p:grpSpPr>
      <p:cxnSp>
        <p:nvCxnSpPr>
          <p:cNvPr id="1232" name="Google Shape;1232;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3" name="Google Shape;1233;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4" name="Google Shape;1234;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5" name="Google Shape;1235;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6" name="Google Shape;1236;p79"/>
          <p:cNvSpPr txBox="1"/>
          <p:nvPr/>
        </p:nvSpPr>
        <p:spPr>
          <a:xfrm>
            <a:off x="-12300" y="0"/>
            <a:ext cx="9144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Zoom Annotate Tool When Screen Is Shared</a:t>
            </a:r>
            <a:endParaRPr sz="2400">
              <a:latin typeface="Roboto Medium"/>
              <a:ea typeface="Roboto Medium"/>
              <a:cs typeface="Roboto Medium"/>
              <a:sym typeface="Roboto Medium"/>
            </a:endParaRPr>
          </a:p>
        </p:txBody>
      </p:sp>
      <p:pic>
        <p:nvPicPr>
          <p:cNvPr id="1237" name="Google Shape;1237;p79"/>
          <p:cNvPicPr preferRelativeResize="0"/>
          <p:nvPr/>
        </p:nvPicPr>
        <p:blipFill rotWithShape="1">
          <a:blip r:embed="rId2">
            <a:alphaModFix/>
          </a:blip>
          <a:srcRect b="0" l="0" r="0" t="0"/>
          <a:stretch/>
        </p:blipFill>
        <p:spPr>
          <a:xfrm>
            <a:off x="685399" y="781988"/>
            <a:ext cx="7773213" cy="3987779"/>
          </a:xfrm>
          <a:prstGeom prst="rect">
            <a:avLst/>
          </a:prstGeom>
          <a:noFill/>
          <a:ln>
            <a:noFill/>
          </a:ln>
        </p:spPr>
      </p:pic>
      <p:pic>
        <p:nvPicPr>
          <p:cNvPr id="1238" name="Google Shape;1238;p79"/>
          <p:cNvPicPr preferRelativeResize="0"/>
          <p:nvPr/>
        </p:nvPicPr>
        <p:blipFill rotWithShape="1">
          <a:blip r:embed="rId3">
            <a:alphaModFix/>
          </a:blip>
          <a:srcRect b="0" l="7920" r="7911" t="0"/>
          <a:stretch/>
        </p:blipFill>
        <p:spPr>
          <a:xfrm>
            <a:off x="1656513" y="1046867"/>
            <a:ext cx="5830987" cy="3279915"/>
          </a:xfrm>
          <a:prstGeom prst="rect">
            <a:avLst/>
          </a:prstGeom>
          <a:noFill/>
          <a:ln>
            <a:noFill/>
          </a:ln>
        </p:spPr>
      </p:pic>
      <p:pic>
        <p:nvPicPr>
          <p:cNvPr id="1239" name="Google Shape;1239;p79"/>
          <p:cNvPicPr preferRelativeResize="0"/>
          <p:nvPr/>
        </p:nvPicPr>
        <p:blipFill>
          <a:blip r:embed="rId4">
            <a:alphaModFix/>
          </a:blip>
          <a:stretch>
            <a:fillRect/>
          </a:stretch>
        </p:blipFill>
        <p:spPr>
          <a:xfrm>
            <a:off x="2025425" y="781988"/>
            <a:ext cx="4362450" cy="1266825"/>
          </a:xfrm>
          <a:prstGeom prst="rect">
            <a:avLst/>
          </a:prstGeom>
          <a:noFill/>
          <a:ln>
            <a:noFill/>
          </a:ln>
          <a:effectLst>
            <a:outerShdw blurRad="57150" rotWithShape="0" algn="bl" dir="5400000" dist="19050">
              <a:srgbClr val="000000">
                <a:alpha val="50000"/>
              </a:srgbClr>
            </a:outerShdw>
          </a:effectLst>
        </p:spPr>
      </p:pic>
      <p:sp>
        <p:nvSpPr>
          <p:cNvPr id="1240" name="Google Shape;1240;p79"/>
          <p:cNvSpPr txBox="1"/>
          <p:nvPr/>
        </p:nvSpPr>
        <p:spPr>
          <a:xfrm>
            <a:off x="2025425" y="782000"/>
            <a:ext cx="2295600" cy="2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50">
                <a:latin typeface="Calibri"/>
                <a:ea typeface="Calibri"/>
                <a:cs typeface="Calibri"/>
                <a:sym typeface="Calibri"/>
              </a:rPr>
              <a:t>You are viewing Marie Rodrìguez's screen</a:t>
            </a:r>
            <a:endParaRPr sz="950">
              <a:latin typeface="Calibri"/>
              <a:ea typeface="Calibri"/>
              <a:cs typeface="Calibri"/>
              <a:sym typeface="Calibri"/>
            </a:endParaRPr>
          </a:p>
        </p:txBody>
      </p:sp>
      <p:sp>
        <p:nvSpPr>
          <p:cNvPr id="1241" name="Google Shape;1241;p79"/>
          <p:cNvSpPr/>
          <p:nvPr/>
        </p:nvSpPr>
        <p:spPr>
          <a:xfrm flipH="1" rot="10800000">
            <a:off x="3739344" y="1462898"/>
            <a:ext cx="714300" cy="3276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242" name="Shape 1242"/>
        <p:cNvGrpSpPr/>
        <p:nvPr/>
      </p:nvGrpSpPr>
      <p:grpSpPr>
        <a:xfrm>
          <a:off x="0" y="0"/>
          <a:ext cx="0" cy="0"/>
          <a:chOff x="0" y="0"/>
          <a:chExt cx="0" cy="0"/>
        </a:xfrm>
      </p:grpSpPr>
      <p:pic>
        <p:nvPicPr>
          <p:cNvPr id="1243" name="Google Shape;1243;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44" name="Google Shape;1244;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0"/>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6" name="Google Shape;1246;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48" name="Google Shape;1248;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49" name="Google Shape;1249;p80"/>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50" name="Google Shape;1250;p80"/>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251" name="Google Shape;1251;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84" name="Shape 84"/>
        <p:cNvGrpSpPr/>
        <p:nvPr/>
      </p:nvGrpSpPr>
      <p:grpSpPr>
        <a:xfrm>
          <a:off x="0" y="0"/>
          <a:ext cx="0" cy="0"/>
          <a:chOff x="0" y="0"/>
          <a:chExt cx="0" cy="0"/>
        </a:xfrm>
      </p:grpSpPr>
      <p:pic>
        <p:nvPicPr>
          <p:cNvPr id="85" name="Google Shape;8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87" name="Google Shape;87;p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89" name="Google Shape;89;p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90" name="Google Shape;90;p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91" name="Google Shape;91;p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92" name="Google Shape;92;p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93" name="Google Shape;93;p9"/>
          <p:cNvPicPr preferRelativeResize="0"/>
          <p:nvPr/>
        </p:nvPicPr>
        <p:blipFill>
          <a:blip r:embed="rId4">
            <a:alphaModFix/>
          </a:blip>
          <a:stretch>
            <a:fillRect/>
          </a:stretch>
        </p:blipFill>
        <p:spPr>
          <a:xfrm>
            <a:off x="705550" y="861300"/>
            <a:ext cx="2205299" cy="2023876"/>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Zoom Annotate Instructions">
  <p:cSld name="CUSTOM_2_3_1_1_1_1_1_2_1_2_1_1_1_1_2_1_1_1">
    <p:spTree>
      <p:nvGrpSpPr>
        <p:cNvPr id="1252" name="Shape 1252"/>
        <p:cNvGrpSpPr/>
        <p:nvPr/>
      </p:nvGrpSpPr>
      <p:grpSpPr>
        <a:xfrm>
          <a:off x="0" y="0"/>
          <a:ext cx="0" cy="0"/>
          <a:chOff x="0" y="0"/>
          <a:chExt cx="0" cy="0"/>
        </a:xfrm>
      </p:grpSpPr>
      <p:pic>
        <p:nvPicPr>
          <p:cNvPr id="1253" name="Google Shape;1253;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4" name="Google Shape;1254;p8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57" name="Google Shape;1257;p81"/>
          <p:cNvSpPr txBox="1"/>
          <p:nvPr>
            <p:ph type="title"/>
          </p:nvPr>
        </p:nvSpPr>
        <p:spPr>
          <a:xfrm>
            <a:off x="273975" y="1350588"/>
            <a:ext cx="8595300" cy="2456400"/>
          </a:xfrm>
          <a:prstGeom prst="rect">
            <a:avLst/>
          </a:prstGeom>
          <a:noFill/>
          <a:ln>
            <a:noFill/>
          </a:ln>
        </p:spPr>
        <p:txBody>
          <a:bodyPr anchorCtr="0" anchor="t" bIns="457200" lIns="457200"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atin typeface="Oswald"/>
                <a:ea typeface="Oswald"/>
                <a:cs typeface="Oswald"/>
                <a:sym typeface="Oswald"/>
              </a:defRPr>
            </a:lvl2pPr>
            <a:lvl3pPr lvl="2" rtl="0">
              <a:spcBef>
                <a:spcPts val="0"/>
              </a:spcBef>
              <a:spcAft>
                <a:spcPts val="0"/>
              </a:spcAft>
              <a:buNone/>
              <a:defRPr>
                <a:latin typeface="Oswald"/>
                <a:ea typeface="Oswald"/>
                <a:cs typeface="Oswald"/>
                <a:sym typeface="Oswald"/>
              </a:defRPr>
            </a:lvl3pPr>
            <a:lvl4pPr lvl="3" rtl="0">
              <a:spcBef>
                <a:spcPts val="0"/>
              </a:spcBef>
              <a:spcAft>
                <a:spcPts val="0"/>
              </a:spcAft>
              <a:buNone/>
              <a:defRPr>
                <a:latin typeface="Oswald"/>
                <a:ea typeface="Oswald"/>
                <a:cs typeface="Oswald"/>
                <a:sym typeface="Oswald"/>
              </a:defRPr>
            </a:lvl4pPr>
            <a:lvl5pPr lvl="4" rtl="0">
              <a:spcBef>
                <a:spcPts val="0"/>
              </a:spcBef>
              <a:spcAft>
                <a:spcPts val="0"/>
              </a:spcAft>
              <a:buNone/>
              <a:defRPr>
                <a:latin typeface="Oswald"/>
                <a:ea typeface="Oswald"/>
                <a:cs typeface="Oswald"/>
                <a:sym typeface="Oswald"/>
              </a:defRPr>
            </a:lvl5pPr>
            <a:lvl6pPr lvl="5" rtl="0">
              <a:spcBef>
                <a:spcPts val="0"/>
              </a:spcBef>
              <a:spcAft>
                <a:spcPts val="0"/>
              </a:spcAft>
              <a:buNone/>
              <a:defRPr>
                <a:latin typeface="Oswald"/>
                <a:ea typeface="Oswald"/>
                <a:cs typeface="Oswald"/>
                <a:sym typeface="Oswald"/>
              </a:defRPr>
            </a:lvl6pPr>
            <a:lvl7pPr lvl="6" rtl="0">
              <a:spcBef>
                <a:spcPts val="0"/>
              </a:spcBef>
              <a:spcAft>
                <a:spcPts val="0"/>
              </a:spcAft>
              <a:buNone/>
              <a:defRPr>
                <a:latin typeface="Oswald"/>
                <a:ea typeface="Oswald"/>
                <a:cs typeface="Oswald"/>
                <a:sym typeface="Oswald"/>
              </a:defRPr>
            </a:lvl7pPr>
            <a:lvl8pPr lvl="7" rtl="0">
              <a:spcBef>
                <a:spcPts val="0"/>
              </a:spcBef>
              <a:spcAft>
                <a:spcPts val="0"/>
              </a:spcAft>
              <a:buNone/>
              <a:defRPr>
                <a:latin typeface="Oswald"/>
                <a:ea typeface="Oswald"/>
                <a:cs typeface="Oswald"/>
                <a:sym typeface="Oswald"/>
              </a:defRPr>
            </a:lvl8pPr>
            <a:lvl9pPr lvl="8" rtl="0">
              <a:spcBef>
                <a:spcPts val="0"/>
              </a:spcBef>
              <a:spcAft>
                <a:spcPts val="0"/>
              </a:spcAft>
              <a:buNone/>
              <a:defRPr>
                <a:latin typeface="Oswald"/>
                <a:ea typeface="Oswald"/>
                <a:cs typeface="Oswald"/>
                <a:sym typeface="Oswald"/>
              </a:defRPr>
            </a:lvl9pPr>
          </a:lstStyle>
          <a:p/>
        </p:txBody>
      </p:sp>
      <p:pic>
        <p:nvPicPr>
          <p:cNvPr id="1258" name="Google Shape;1258;p81"/>
          <p:cNvPicPr preferRelativeResize="0"/>
          <p:nvPr/>
        </p:nvPicPr>
        <p:blipFill rotWithShape="1">
          <a:blip r:embed="rId3">
            <a:alphaModFix/>
          </a:blip>
          <a:srcRect b="0" l="29" r="19" t="0"/>
          <a:stretch/>
        </p:blipFill>
        <p:spPr>
          <a:xfrm>
            <a:off x="351817" y="399000"/>
            <a:ext cx="8440378" cy="840100"/>
          </a:xfrm>
          <a:prstGeom prst="rect">
            <a:avLst/>
          </a:prstGeom>
          <a:noFill/>
          <a:ln>
            <a:noFill/>
          </a:ln>
        </p:spPr>
      </p:pic>
      <p:sp>
        <p:nvSpPr>
          <p:cNvPr id="1259" name="Google Shape;1259;p81"/>
          <p:cNvSpPr txBox="1"/>
          <p:nvPr>
            <p:ph idx="2"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8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61" name="Google Shape;1261;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Icebreaker: Two Truths and a Lie Slide 1">
  <p:cSld name="CUSTOM_2_3_1_1_1_1_1_2_1_2_1_1_1_1_1_2_1">
    <p:spTree>
      <p:nvGrpSpPr>
        <p:cNvPr id="1262" name="Shape 1262"/>
        <p:cNvGrpSpPr/>
        <p:nvPr/>
      </p:nvGrpSpPr>
      <p:grpSpPr>
        <a:xfrm>
          <a:off x="0" y="0"/>
          <a:ext cx="0" cy="0"/>
          <a:chOff x="0" y="0"/>
          <a:chExt cx="0" cy="0"/>
        </a:xfrm>
      </p:grpSpPr>
      <p:pic>
        <p:nvPicPr>
          <p:cNvPr id="1263" name="Google Shape;1263;p82"/>
          <p:cNvPicPr preferRelativeResize="0"/>
          <p:nvPr/>
        </p:nvPicPr>
        <p:blipFill>
          <a:blip r:embed="rId2">
            <a:alphaModFix/>
          </a:blip>
          <a:stretch>
            <a:fillRect/>
          </a:stretch>
        </p:blipFill>
        <p:spPr>
          <a:xfrm>
            <a:off x="-47100" y="1894900"/>
            <a:ext cx="9238200" cy="3324800"/>
          </a:xfrm>
          <a:prstGeom prst="rect">
            <a:avLst/>
          </a:prstGeom>
          <a:noFill/>
          <a:ln>
            <a:noFill/>
          </a:ln>
        </p:spPr>
      </p:pic>
      <p:sp>
        <p:nvSpPr>
          <p:cNvPr id="1264" name="Google Shape;1264;p82"/>
          <p:cNvSpPr txBox="1"/>
          <p:nvPr/>
        </p:nvSpPr>
        <p:spPr>
          <a:xfrm>
            <a:off x="0" y="14792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Roboto Light"/>
                <a:ea typeface="Roboto Light"/>
                <a:cs typeface="Roboto Light"/>
                <a:sym typeface="Roboto Light"/>
              </a:rPr>
              <a:t>Two Truths and a Lie!</a:t>
            </a:r>
            <a:endParaRPr sz="4200">
              <a:latin typeface="Roboto Light"/>
              <a:ea typeface="Roboto Light"/>
              <a:cs typeface="Roboto Light"/>
              <a:sym typeface="Roboto Light"/>
            </a:endParaRPr>
          </a:p>
        </p:txBody>
      </p:sp>
      <p:sp>
        <p:nvSpPr>
          <p:cNvPr id="1265" name="Google Shape;1265;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66" name="Google Shape;1266;p82"/>
          <p:cNvSpPr txBox="1"/>
          <p:nvPr>
            <p:ph type="title"/>
          </p:nvPr>
        </p:nvSpPr>
        <p:spPr>
          <a:xfrm>
            <a:off x="75" y="941300"/>
            <a:ext cx="9144000" cy="1048800"/>
          </a:xfrm>
          <a:prstGeom prst="rect">
            <a:avLst/>
          </a:prstGeom>
          <a:noFill/>
          <a:ln>
            <a:noFill/>
          </a:ln>
        </p:spPr>
        <p:txBody>
          <a:bodyPr anchorCtr="0" anchor="t" bIns="457200" lIns="457200" spcFirstLastPara="1" rIns="457200" wrap="square" tIns="0">
            <a:noAutofit/>
          </a:bodyPr>
          <a:lstStyle>
            <a:lvl1pPr lvl="0" rtl="0" algn="ctr">
              <a:spcBef>
                <a:spcPts val="0"/>
              </a:spcBef>
              <a:spcAft>
                <a:spcPts val="0"/>
              </a:spcAft>
              <a:buNone/>
              <a:defRPr sz="24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7" name="Google Shape;1267;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Icebreaker: Two Truths and a Lie Slide 2">
  <p:cSld name="CUSTOM_2_3_1_1_1_1_1_2_1_2_1_1_1_1_1_2_1_1">
    <p:spTree>
      <p:nvGrpSpPr>
        <p:cNvPr id="1268" name="Shape 1268"/>
        <p:cNvGrpSpPr/>
        <p:nvPr/>
      </p:nvGrpSpPr>
      <p:grpSpPr>
        <a:xfrm>
          <a:off x="0" y="0"/>
          <a:ext cx="0" cy="0"/>
          <a:chOff x="0" y="0"/>
          <a:chExt cx="0" cy="0"/>
        </a:xfrm>
      </p:grpSpPr>
      <p:sp>
        <p:nvSpPr>
          <p:cNvPr id="1269" name="Google Shape;1269;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70" name="Google Shape;1270;p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1" name="Google Shape;1271;p8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72" name="Google Shape;1272;p8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73" name="Google Shape;1273;p8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3"/>
          <p:cNvSpPr/>
          <p:nvPr/>
        </p:nvSpPr>
        <p:spPr>
          <a:xfrm>
            <a:off x="457181" y="1345103"/>
            <a:ext cx="5334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75" name="Google Shape;1275;p83"/>
          <p:cNvSpPr/>
          <p:nvPr/>
        </p:nvSpPr>
        <p:spPr>
          <a:xfrm rot="10800000">
            <a:off x="593344" y="173388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83"/>
          <p:cNvGrpSpPr/>
          <p:nvPr/>
        </p:nvGrpSpPr>
        <p:grpSpPr>
          <a:xfrm>
            <a:off x="3228956" y="1345103"/>
            <a:ext cx="533372" cy="533480"/>
            <a:chOff x="457200" y="1378813"/>
            <a:chExt cx="695400" cy="695450"/>
          </a:xfrm>
        </p:grpSpPr>
        <p:sp>
          <p:nvSpPr>
            <p:cNvPr id="1277" name="Google Shape;1277;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78" name="Google Shape;1278;p8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83"/>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83"/>
          <p:cNvGrpSpPr/>
          <p:nvPr/>
        </p:nvGrpSpPr>
        <p:grpSpPr>
          <a:xfrm>
            <a:off x="6134081" y="1345853"/>
            <a:ext cx="533372" cy="533480"/>
            <a:chOff x="457200" y="1378813"/>
            <a:chExt cx="695400" cy="695450"/>
          </a:xfrm>
        </p:grpSpPr>
        <p:sp>
          <p:nvSpPr>
            <p:cNvPr id="1281" name="Google Shape;1281;p8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82" name="Google Shape;1282;p8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8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5" name="Google Shape;1285;p83"/>
          <p:cNvSpPr txBox="1"/>
          <p:nvPr>
            <p:ph idx="3"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6" name="Google Shape;1286;p8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7" name="Google Shape;1287;p8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88" name="Google Shape;1288;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9" name="Google Shape;1289;p8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Two Truths and a Lie!</a:t>
            </a:r>
            <a:endParaRPr sz="2400">
              <a:latin typeface="Roboto Medium"/>
              <a:ea typeface="Roboto Medium"/>
              <a:cs typeface="Roboto Medium"/>
              <a:sym typeface="Roboto Medium"/>
            </a:endParaRPr>
          </a:p>
        </p:txBody>
      </p:sp>
      <p:sp>
        <p:nvSpPr>
          <p:cNvPr id="1290" name="Google Shape;1290;p8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Icebreaker: Would You Rather Poll">
  <p:cSld name="CUSTOM_2_3_1_1_1_1_1_2_1_2_1_1_1_1_1_4_1_1">
    <p:spTree>
      <p:nvGrpSpPr>
        <p:cNvPr id="1291" name="Shape 1291"/>
        <p:cNvGrpSpPr/>
        <p:nvPr/>
      </p:nvGrpSpPr>
      <p:grpSpPr>
        <a:xfrm>
          <a:off x="0" y="0"/>
          <a:ext cx="0" cy="0"/>
          <a:chOff x="0" y="0"/>
          <a:chExt cx="0" cy="0"/>
        </a:xfrm>
      </p:grpSpPr>
      <p:sp>
        <p:nvSpPr>
          <p:cNvPr id="1292" name="Google Shape;1292;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4" name="Google Shape;1294;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8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Sweet or Salty? </a:t>
            </a:r>
            <a:endParaRPr sz="2400">
              <a:latin typeface="Roboto Medium"/>
              <a:ea typeface="Roboto Medium"/>
              <a:cs typeface="Roboto Medium"/>
              <a:sym typeface="Roboto Medium"/>
            </a:endParaRPr>
          </a:p>
        </p:txBody>
      </p:sp>
      <p:sp>
        <p:nvSpPr>
          <p:cNvPr id="1296" name="Google Shape;1296;p84"/>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297" name="Google Shape;1297;p84"/>
          <p:cNvPicPr preferRelativeResize="0"/>
          <p:nvPr/>
        </p:nvPicPr>
        <p:blipFill>
          <a:blip r:embed="rId2">
            <a:alphaModFix/>
          </a:blip>
          <a:stretch>
            <a:fillRect/>
          </a:stretch>
        </p:blipFill>
        <p:spPr>
          <a:xfrm>
            <a:off x="4305150" y="828375"/>
            <a:ext cx="827450" cy="4017249"/>
          </a:xfrm>
          <a:prstGeom prst="rect">
            <a:avLst/>
          </a:prstGeom>
          <a:noFill/>
          <a:ln>
            <a:noFill/>
          </a:ln>
        </p:spPr>
      </p:pic>
      <p:pic>
        <p:nvPicPr>
          <p:cNvPr id="1298" name="Google Shape;1298;p84"/>
          <p:cNvPicPr preferRelativeResize="0"/>
          <p:nvPr/>
        </p:nvPicPr>
        <p:blipFill>
          <a:blip r:embed="rId3">
            <a:alphaModFix/>
          </a:blip>
          <a:stretch>
            <a:fillRect/>
          </a:stretch>
        </p:blipFill>
        <p:spPr>
          <a:xfrm>
            <a:off x="1009675" y="1345563"/>
            <a:ext cx="2700754" cy="3418676"/>
          </a:xfrm>
          <a:prstGeom prst="rect">
            <a:avLst/>
          </a:prstGeom>
          <a:noFill/>
          <a:ln>
            <a:noFill/>
          </a:ln>
        </p:spPr>
      </p:pic>
      <p:pic>
        <p:nvPicPr>
          <p:cNvPr id="1299" name="Google Shape;1299;p84"/>
          <p:cNvPicPr preferRelativeResize="0"/>
          <p:nvPr/>
        </p:nvPicPr>
        <p:blipFill>
          <a:blip r:embed="rId4">
            <a:alphaModFix/>
          </a:blip>
          <a:stretch>
            <a:fillRect/>
          </a:stretch>
        </p:blipFill>
        <p:spPr>
          <a:xfrm>
            <a:off x="4817179" y="1516900"/>
            <a:ext cx="3913047" cy="3247350"/>
          </a:xfrm>
          <a:prstGeom prst="rect">
            <a:avLst/>
          </a:prstGeom>
          <a:noFill/>
          <a:ln>
            <a:noFill/>
          </a:ln>
        </p:spPr>
      </p:pic>
      <p:cxnSp>
        <p:nvCxnSpPr>
          <p:cNvPr id="1300" name="Google Shape;1300;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1" name="Google Shape;1301;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Icebreaker: Would You Rather Poll 3">
  <p:cSld name="CUSTOM_2_3_1_1_1_1_1_2_1_2_1_1_1_1_1_4_1_1_1">
    <p:spTree>
      <p:nvGrpSpPr>
        <p:cNvPr id="1302" name="Shape 1302"/>
        <p:cNvGrpSpPr/>
        <p:nvPr/>
      </p:nvGrpSpPr>
      <p:grpSpPr>
        <a:xfrm>
          <a:off x="0" y="0"/>
          <a:ext cx="0" cy="0"/>
          <a:chOff x="0" y="0"/>
          <a:chExt cx="0" cy="0"/>
        </a:xfrm>
      </p:grpSpPr>
      <p:sp>
        <p:nvSpPr>
          <p:cNvPr id="1303" name="Google Shape;1303;p8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5" name="Google Shape;1305;p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6" name="Google Shape;1306;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Would You Rather Have Italian or Mexican?</a:t>
            </a:r>
            <a:endParaRPr sz="2400">
              <a:latin typeface="Roboto Medium"/>
              <a:ea typeface="Roboto Medium"/>
              <a:cs typeface="Roboto Medium"/>
              <a:sym typeface="Roboto Medium"/>
            </a:endParaRPr>
          </a:p>
        </p:txBody>
      </p:sp>
      <p:sp>
        <p:nvSpPr>
          <p:cNvPr id="1307" name="Google Shape;1307;p85"/>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08" name="Google Shape;1308;p85"/>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09" name="Google Shape;1309;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1310" name="Google Shape;1310;p85"/>
          <p:cNvPicPr preferRelativeResize="0"/>
          <p:nvPr/>
        </p:nvPicPr>
        <p:blipFill>
          <a:blip r:embed="rId3">
            <a:alphaModFix/>
          </a:blip>
          <a:stretch>
            <a:fillRect/>
          </a:stretch>
        </p:blipFill>
        <p:spPr>
          <a:xfrm>
            <a:off x="376100" y="1259250"/>
            <a:ext cx="3531688" cy="3418674"/>
          </a:xfrm>
          <a:prstGeom prst="rect">
            <a:avLst/>
          </a:prstGeom>
          <a:noFill/>
          <a:ln>
            <a:noFill/>
          </a:ln>
        </p:spPr>
      </p:pic>
      <p:pic>
        <p:nvPicPr>
          <p:cNvPr id="1311" name="Google Shape;1311;p85"/>
          <p:cNvPicPr preferRelativeResize="0"/>
          <p:nvPr/>
        </p:nvPicPr>
        <p:blipFill rotWithShape="1">
          <a:blip r:embed="rId4">
            <a:alphaModFix/>
          </a:blip>
          <a:srcRect b="0" l="826" r="826" t="0"/>
          <a:stretch/>
        </p:blipFill>
        <p:spPr>
          <a:xfrm>
            <a:off x="4980200" y="1335450"/>
            <a:ext cx="3531688" cy="3418672"/>
          </a:xfrm>
          <a:prstGeom prst="rect">
            <a:avLst/>
          </a:prstGeom>
          <a:noFill/>
          <a:ln>
            <a:noFill/>
          </a:ln>
        </p:spPr>
      </p:pic>
      <p:cxnSp>
        <p:nvCxnSpPr>
          <p:cNvPr id="1312" name="Google Shape;1312;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Icebreaker: Would You Rather Poll 4">
  <p:cSld name="CUSTOM_2_3_1_1_1_1_1_2_1_2_1_1_1_1_1_4_1_1_1_1">
    <p:spTree>
      <p:nvGrpSpPr>
        <p:cNvPr id="1313" name="Shape 1313"/>
        <p:cNvGrpSpPr/>
        <p:nvPr/>
      </p:nvGrpSpPr>
      <p:grpSpPr>
        <a:xfrm>
          <a:off x="0" y="0"/>
          <a:ext cx="0" cy="0"/>
          <a:chOff x="0" y="0"/>
          <a:chExt cx="0" cy="0"/>
        </a:xfrm>
      </p:grpSpPr>
      <p:sp>
        <p:nvSpPr>
          <p:cNvPr id="1314" name="Google Shape;1314;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16" name="Google Shape;1316;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Where Would You Rather Live?</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18" name="Google Shape;1318;p86"/>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19" name="Google Shape;1319;p86"/>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20" name="Google Shape;1320;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1" name="Google Shape;132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22" name="Google Shape;1322;p86"/>
          <p:cNvPicPr preferRelativeResize="0"/>
          <p:nvPr/>
        </p:nvPicPr>
        <p:blipFill>
          <a:blip r:embed="rId3">
            <a:alphaModFix/>
          </a:blip>
          <a:stretch>
            <a:fillRect/>
          </a:stretch>
        </p:blipFill>
        <p:spPr>
          <a:xfrm>
            <a:off x="5208800" y="1485900"/>
            <a:ext cx="3278350" cy="3278350"/>
          </a:xfrm>
          <a:prstGeom prst="rect">
            <a:avLst/>
          </a:prstGeom>
          <a:noFill/>
          <a:ln>
            <a:noFill/>
          </a:ln>
        </p:spPr>
      </p:pic>
      <p:pic>
        <p:nvPicPr>
          <p:cNvPr id="1323" name="Google Shape;1323;p86"/>
          <p:cNvPicPr preferRelativeResize="0"/>
          <p:nvPr/>
        </p:nvPicPr>
        <p:blipFill>
          <a:blip r:embed="rId4">
            <a:alphaModFix/>
          </a:blip>
          <a:stretch>
            <a:fillRect/>
          </a:stretch>
        </p:blipFill>
        <p:spPr>
          <a:xfrm>
            <a:off x="495300" y="1487838"/>
            <a:ext cx="3278350" cy="32783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Icebreaker: Would You Rather Poll 5">
  <p:cSld name="CUSTOM_2_3_1_1_1_1_1_2_1_2_1_1_1_1_1_4_1_1_1_1_1">
    <p:spTree>
      <p:nvGrpSpPr>
        <p:cNvPr id="1324" name="Shape 1324"/>
        <p:cNvGrpSpPr/>
        <p:nvPr/>
      </p:nvGrpSpPr>
      <p:grpSpPr>
        <a:xfrm>
          <a:off x="0" y="0"/>
          <a:ext cx="0" cy="0"/>
          <a:chOff x="0" y="0"/>
          <a:chExt cx="0" cy="0"/>
        </a:xfrm>
      </p:grpSpPr>
      <p:sp>
        <p:nvSpPr>
          <p:cNvPr id="1325" name="Google Shape;1325;p8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27" name="Google Shape;1327;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8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Which Is Worse?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chemeClr val="dk1"/>
              </a:solidFill>
              <a:latin typeface="Roboto Medium"/>
              <a:ea typeface="Roboto Medium"/>
              <a:cs typeface="Roboto Medium"/>
              <a:sym typeface="Roboto Medium"/>
            </a:endParaRPr>
          </a:p>
        </p:txBody>
      </p:sp>
      <p:sp>
        <p:nvSpPr>
          <p:cNvPr id="1329" name="Google Shape;1329;p87"/>
          <p:cNvSpPr txBox="1"/>
          <p:nvPr/>
        </p:nvSpPr>
        <p:spPr>
          <a:xfrm>
            <a:off x="0" y="8283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a:ea typeface="Roboto"/>
                <a:cs typeface="Roboto"/>
                <a:sym typeface="Roboto"/>
              </a:rPr>
              <a:t>Option A								</a:t>
            </a:r>
            <a:r>
              <a:rPr lang="en" sz="2400">
                <a:solidFill>
                  <a:srgbClr val="000000"/>
                </a:solidFill>
                <a:latin typeface="Roboto"/>
                <a:ea typeface="Roboto"/>
                <a:cs typeface="Roboto"/>
                <a:sym typeface="Roboto"/>
              </a:rPr>
              <a:t>Option B</a:t>
            </a:r>
            <a:endParaRPr sz="2400">
              <a:latin typeface="Roboto"/>
              <a:ea typeface="Roboto"/>
              <a:cs typeface="Roboto"/>
              <a:sym typeface="Roboto"/>
            </a:endParaRPr>
          </a:p>
        </p:txBody>
      </p:sp>
      <p:pic>
        <p:nvPicPr>
          <p:cNvPr id="1330" name="Google Shape;1330;p87"/>
          <p:cNvPicPr preferRelativeResize="0"/>
          <p:nvPr/>
        </p:nvPicPr>
        <p:blipFill>
          <a:blip r:embed="rId2">
            <a:alphaModFix/>
          </a:blip>
          <a:stretch>
            <a:fillRect/>
          </a:stretch>
        </p:blipFill>
        <p:spPr>
          <a:xfrm>
            <a:off x="4305150" y="828375"/>
            <a:ext cx="827450" cy="4017249"/>
          </a:xfrm>
          <a:prstGeom prst="rect">
            <a:avLst/>
          </a:prstGeom>
          <a:noFill/>
          <a:ln>
            <a:noFill/>
          </a:ln>
        </p:spPr>
      </p:pic>
      <p:cxnSp>
        <p:nvCxnSpPr>
          <p:cNvPr id="1331" name="Google Shape;133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32" name="Google Shape;1332;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333" name="Google Shape;1333;p87"/>
          <p:cNvPicPr preferRelativeResize="0"/>
          <p:nvPr/>
        </p:nvPicPr>
        <p:blipFill rotWithShape="1">
          <a:blip r:embed="rId3">
            <a:alphaModFix/>
          </a:blip>
          <a:srcRect b="0" l="0" r="0" t="0"/>
          <a:stretch/>
        </p:blipFill>
        <p:spPr>
          <a:xfrm>
            <a:off x="5208800" y="1485900"/>
            <a:ext cx="3278350" cy="3278350"/>
          </a:xfrm>
          <a:prstGeom prst="rect">
            <a:avLst/>
          </a:prstGeom>
          <a:noFill/>
          <a:ln>
            <a:noFill/>
          </a:ln>
        </p:spPr>
      </p:pic>
      <p:pic>
        <p:nvPicPr>
          <p:cNvPr id="1334" name="Google Shape;1334;p87"/>
          <p:cNvPicPr preferRelativeResize="0"/>
          <p:nvPr/>
        </p:nvPicPr>
        <p:blipFill rotWithShape="1">
          <a:blip r:embed="rId4">
            <a:alphaModFix/>
          </a:blip>
          <a:srcRect b="0" l="0" r="0" t="0"/>
          <a:stretch/>
        </p:blipFill>
        <p:spPr>
          <a:xfrm>
            <a:off x="495300" y="1487838"/>
            <a:ext cx="3278350" cy="32783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Icebreaker: Ice Cream Flavor">
  <p:cSld name="CUSTOM_2_3_1_1_1_1_1_2_1_2_1_1_1_1_1_4_1_1_1_1_1_1">
    <p:spTree>
      <p:nvGrpSpPr>
        <p:cNvPr id="1335" name="Shape 1335"/>
        <p:cNvGrpSpPr/>
        <p:nvPr/>
      </p:nvGrpSpPr>
      <p:grpSpPr>
        <a:xfrm>
          <a:off x="0" y="0"/>
          <a:ext cx="0" cy="0"/>
          <a:chOff x="0" y="0"/>
          <a:chExt cx="0" cy="0"/>
        </a:xfrm>
      </p:grpSpPr>
      <p:pic>
        <p:nvPicPr>
          <p:cNvPr id="1336" name="Google Shape;1336;p88"/>
          <p:cNvPicPr preferRelativeResize="0"/>
          <p:nvPr/>
        </p:nvPicPr>
        <p:blipFill>
          <a:blip r:embed="rId2">
            <a:alphaModFix/>
          </a:blip>
          <a:stretch>
            <a:fillRect/>
          </a:stretch>
        </p:blipFill>
        <p:spPr>
          <a:xfrm>
            <a:off x="12301" y="0"/>
            <a:ext cx="9144000" cy="5143497"/>
          </a:xfrm>
          <a:prstGeom prst="rect">
            <a:avLst/>
          </a:prstGeom>
          <a:noFill/>
          <a:ln>
            <a:noFill/>
          </a:ln>
        </p:spPr>
      </p:pic>
      <p:sp>
        <p:nvSpPr>
          <p:cNvPr id="1337" name="Google Shape;1337;p8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39" name="Google Shape;1339;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0" name="Google Shape;1340;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41" name="Google Shape;1341;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2" name="Google Shape;134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Icebreaker: Where in the World 1">
  <p:cSld name="CUSTOM_2_3_1_1_1_1_1_2_1_2_1_1_1_1_1_4">
    <p:spTree>
      <p:nvGrpSpPr>
        <p:cNvPr id="1343" name="Shape 1343"/>
        <p:cNvGrpSpPr/>
        <p:nvPr/>
      </p:nvGrpSpPr>
      <p:grpSpPr>
        <a:xfrm>
          <a:off x="0" y="0"/>
          <a:ext cx="0" cy="0"/>
          <a:chOff x="0" y="0"/>
          <a:chExt cx="0" cy="0"/>
        </a:xfrm>
      </p:grpSpPr>
      <p:pic>
        <p:nvPicPr>
          <p:cNvPr id="1344" name="Google Shape;1344;p8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45" name="Google Shape;1345;p89"/>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7" name="Google Shape;1347;p8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8" name="Google Shape;1348;p8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349" name="Google Shape;1349;p8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1" name="Google Shape;1351;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2" name="Google Shape;1352;p89"/>
          <p:cNvSpPr txBox="1"/>
          <p:nvPr/>
        </p:nvSpPr>
        <p:spPr>
          <a:xfrm>
            <a:off x="273900" y="913550"/>
            <a:ext cx="6213300" cy="524100"/>
          </a:xfrm>
          <a:prstGeom prst="rect">
            <a:avLst/>
          </a:prstGeom>
          <a:noFill/>
          <a:ln>
            <a:noFill/>
          </a:ln>
        </p:spPr>
        <p:txBody>
          <a:bodyPr anchorCtr="0" anchor="t" bIns="91425" lIns="2743200"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Roboto"/>
                <a:ea typeface="Roboto"/>
                <a:cs typeface="Roboto"/>
                <a:sym typeface="Roboto"/>
              </a:rPr>
              <a:t>Where in the World</a:t>
            </a:r>
            <a:endParaRPr b="1" sz="2400">
              <a:solidFill>
                <a:schemeClr val="dk1"/>
              </a:solidFill>
              <a:latin typeface="Roboto"/>
              <a:ea typeface="Roboto"/>
              <a:cs typeface="Roboto"/>
              <a:sym typeface="Roboto"/>
            </a:endParaRPr>
          </a:p>
        </p:txBody>
      </p:sp>
      <p:sp>
        <p:nvSpPr>
          <p:cNvPr id="1353" name="Google Shape;1353;p89"/>
          <p:cNvSpPr txBox="1"/>
          <p:nvPr>
            <p:ph idx="2" type="title"/>
          </p:nvPr>
        </p:nvSpPr>
        <p:spPr>
          <a:xfrm>
            <a:off x="273900" y="1437650"/>
            <a:ext cx="8595300" cy="2369400"/>
          </a:xfrm>
          <a:prstGeom prst="rect">
            <a:avLst/>
          </a:prstGeom>
          <a:noFill/>
          <a:ln>
            <a:noFill/>
          </a:ln>
        </p:spPr>
        <p:txBody>
          <a:bodyPr anchorCtr="0" anchor="t" bIns="457200" lIns="27432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4" name="Google Shape;1354;p89"/>
          <p:cNvPicPr preferRelativeResize="0"/>
          <p:nvPr/>
        </p:nvPicPr>
        <p:blipFill>
          <a:blip r:embed="rId3">
            <a:alphaModFix/>
          </a:blip>
          <a:stretch>
            <a:fillRect/>
          </a:stretch>
        </p:blipFill>
        <p:spPr>
          <a:xfrm>
            <a:off x="562725" y="856100"/>
            <a:ext cx="2369400" cy="23694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Icebreaker: Where in the World 2">
  <p:cSld name="CUSTOM_2_3_1_1_1_1_1_2_1_2_1_1_1_1_1_4_2">
    <p:spTree>
      <p:nvGrpSpPr>
        <p:cNvPr id="1355" name="Shape 1355"/>
        <p:cNvGrpSpPr/>
        <p:nvPr/>
      </p:nvGrpSpPr>
      <p:grpSpPr>
        <a:xfrm>
          <a:off x="0" y="0"/>
          <a:ext cx="0" cy="0"/>
          <a:chOff x="0" y="0"/>
          <a:chExt cx="0" cy="0"/>
        </a:xfrm>
      </p:grpSpPr>
      <p:sp>
        <p:nvSpPr>
          <p:cNvPr id="1356" name="Google Shape;1356;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7" name="Google Shape;1357;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8" name="Google Shape;1358;p90"/>
          <p:cNvPicPr preferRelativeResize="0"/>
          <p:nvPr/>
        </p:nvPicPr>
        <p:blipFill>
          <a:blip r:embed="rId2">
            <a:alphaModFix/>
          </a:blip>
          <a:stretch>
            <a:fillRect/>
          </a:stretch>
        </p:blipFill>
        <p:spPr>
          <a:xfrm>
            <a:off x="152400" y="152400"/>
            <a:ext cx="8839200" cy="4594543"/>
          </a:xfrm>
          <a:prstGeom prst="rect">
            <a:avLst/>
          </a:prstGeom>
          <a:noFill/>
          <a:ln>
            <a:noFill/>
          </a:ln>
        </p:spPr>
      </p:pic>
      <p:cxnSp>
        <p:nvCxnSpPr>
          <p:cNvPr id="1359" name="Google Shape;1359;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98" name="Google Shape;98;p1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0" name="Google Shape;100;p1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1" name="Google Shape;101;p1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2" name="Google Shape;102;p1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3" name="Google Shape;103;p10"/>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4" name="Google Shape;104;p1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swald"/>
                <a:ea typeface="Oswald"/>
                <a:cs typeface="Oswald"/>
                <a:sym typeface="Oswald"/>
              </a:defRPr>
            </a:lvl1pPr>
            <a:lvl2pPr lvl="1" algn="r">
              <a:buNone/>
              <a:defRPr sz="1300">
                <a:latin typeface="Oswald"/>
                <a:ea typeface="Oswald"/>
                <a:cs typeface="Oswald"/>
                <a:sym typeface="Oswald"/>
              </a:defRPr>
            </a:lvl2pPr>
            <a:lvl3pPr lvl="2" algn="r">
              <a:buNone/>
              <a:defRPr sz="1300">
                <a:latin typeface="Oswald"/>
                <a:ea typeface="Oswald"/>
                <a:cs typeface="Oswald"/>
                <a:sym typeface="Oswald"/>
              </a:defRPr>
            </a:lvl3pPr>
            <a:lvl4pPr lvl="3" algn="r">
              <a:buNone/>
              <a:defRPr sz="1300">
                <a:latin typeface="Oswald"/>
                <a:ea typeface="Oswald"/>
                <a:cs typeface="Oswald"/>
                <a:sym typeface="Oswald"/>
              </a:defRPr>
            </a:lvl4pPr>
            <a:lvl5pPr lvl="4" algn="r">
              <a:buNone/>
              <a:defRPr sz="1300">
                <a:latin typeface="Oswald"/>
                <a:ea typeface="Oswald"/>
                <a:cs typeface="Oswald"/>
                <a:sym typeface="Oswald"/>
              </a:defRPr>
            </a:lvl5pPr>
            <a:lvl6pPr lvl="5" algn="r">
              <a:buNone/>
              <a:defRPr sz="1300">
                <a:latin typeface="Oswald"/>
                <a:ea typeface="Oswald"/>
                <a:cs typeface="Oswald"/>
                <a:sym typeface="Oswald"/>
              </a:defRPr>
            </a:lvl6pPr>
            <a:lvl7pPr lvl="6" algn="r">
              <a:buNone/>
              <a:defRPr sz="1300">
                <a:latin typeface="Oswald"/>
                <a:ea typeface="Oswald"/>
                <a:cs typeface="Oswald"/>
                <a:sym typeface="Oswald"/>
              </a:defRPr>
            </a:lvl7pPr>
            <a:lvl8pPr lvl="7" algn="r">
              <a:buNone/>
              <a:defRPr sz="1300">
                <a:latin typeface="Oswald"/>
                <a:ea typeface="Oswald"/>
                <a:cs typeface="Oswald"/>
                <a:sym typeface="Oswald"/>
              </a:defRPr>
            </a:lvl8pPr>
            <a:lvl9pPr lvl="8" algn="r">
              <a:buNone/>
              <a:defRPr sz="1300">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360" name="Shape 1360"/>
        <p:cNvGrpSpPr/>
        <p:nvPr/>
      </p:nvGrpSpPr>
      <p:grpSpPr>
        <a:xfrm>
          <a:off x="0" y="0"/>
          <a:ext cx="0" cy="0"/>
          <a:chOff x="0" y="0"/>
          <a:chExt cx="0" cy="0"/>
        </a:xfrm>
      </p:grpSpPr>
      <p:pic>
        <p:nvPicPr>
          <p:cNvPr id="1361" name="Google Shape;1361;p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62" name="Google Shape;1362;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3" name="Google Shape;1363;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4" name="Google Shape;1364;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65" name="Google Shape;1365;p91"/>
          <p:cNvGrpSpPr/>
          <p:nvPr/>
        </p:nvGrpSpPr>
        <p:grpSpPr>
          <a:xfrm>
            <a:off x="4167150" y="1202575"/>
            <a:ext cx="809700" cy="809700"/>
            <a:chOff x="1457325" y="1219200"/>
            <a:chExt cx="809700" cy="809700"/>
          </a:xfrm>
        </p:grpSpPr>
        <p:sp>
          <p:nvSpPr>
            <p:cNvPr id="1366" name="Google Shape;1366;p91"/>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1"/>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91"/>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69" name="Google Shape;1369;p91"/>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370" name="Shape 1370"/>
        <p:cNvGrpSpPr/>
        <p:nvPr/>
      </p:nvGrpSpPr>
      <p:grpSpPr>
        <a:xfrm>
          <a:off x="0" y="0"/>
          <a:ext cx="0" cy="0"/>
          <a:chOff x="0" y="0"/>
          <a:chExt cx="0" cy="0"/>
        </a:xfrm>
      </p:grpSpPr>
      <p:pic>
        <p:nvPicPr>
          <p:cNvPr id="1371" name="Google Shape;1371;p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72" name="Google Shape;1372;p92"/>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3" name="Google Shape;1373;p92"/>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374" name="Google Shape;1374;p92"/>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75" name="Google Shape;1375;p92"/>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376" name="Google Shape;1376;p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77" name="Google Shape;1377;p92"/>
          <p:cNvPicPr preferRelativeResize="0"/>
          <p:nvPr/>
        </p:nvPicPr>
        <p:blipFill>
          <a:blip r:embed="rId3">
            <a:alphaModFix/>
          </a:blip>
          <a:stretch>
            <a:fillRect/>
          </a:stretch>
        </p:blipFill>
        <p:spPr>
          <a:xfrm>
            <a:off x="3662050" y="590600"/>
            <a:ext cx="1819900" cy="1926400"/>
          </a:xfrm>
          <a:prstGeom prst="rect">
            <a:avLst/>
          </a:prstGeom>
          <a:noFill/>
          <a:ln>
            <a:noFill/>
          </a:ln>
        </p:spPr>
      </p:pic>
      <p:sp>
        <p:nvSpPr>
          <p:cNvPr id="1378" name="Google Shape;1378;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a:ea typeface="Roboto"/>
                <a:cs typeface="Roboto"/>
                <a:sym typeface="Roboto"/>
              </a:defRPr>
            </a:lvl1pPr>
            <a:lvl2pPr lvl="1" algn="r">
              <a:buNone/>
              <a:defRPr sz="1300">
                <a:latin typeface="Roboto"/>
                <a:ea typeface="Roboto"/>
                <a:cs typeface="Roboto"/>
                <a:sym typeface="Roboto"/>
              </a:defRPr>
            </a:lvl2pPr>
            <a:lvl3pPr lvl="2" algn="r">
              <a:buNone/>
              <a:defRPr sz="1300">
                <a:latin typeface="Roboto"/>
                <a:ea typeface="Roboto"/>
                <a:cs typeface="Roboto"/>
                <a:sym typeface="Roboto"/>
              </a:defRPr>
            </a:lvl3pPr>
            <a:lvl4pPr lvl="3" algn="r">
              <a:buNone/>
              <a:defRPr sz="1300">
                <a:latin typeface="Roboto"/>
                <a:ea typeface="Roboto"/>
                <a:cs typeface="Roboto"/>
                <a:sym typeface="Roboto"/>
              </a:defRPr>
            </a:lvl4pPr>
            <a:lvl5pPr lvl="4" algn="r">
              <a:buNone/>
              <a:defRPr sz="1300">
                <a:latin typeface="Roboto"/>
                <a:ea typeface="Roboto"/>
                <a:cs typeface="Roboto"/>
                <a:sym typeface="Roboto"/>
              </a:defRPr>
            </a:lvl5pPr>
            <a:lvl6pPr lvl="5" algn="r">
              <a:buNone/>
              <a:defRPr sz="1300">
                <a:latin typeface="Roboto"/>
                <a:ea typeface="Roboto"/>
                <a:cs typeface="Roboto"/>
                <a:sym typeface="Roboto"/>
              </a:defRPr>
            </a:lvl6pPr>
            <a:lvl7pPr lvl="6" algn="r">
              <a:buNone/>
              <a:defRPr sz="1300">
                <a:latin typeface="Roboto"/>
                <a:ea typeface="Roboto"/>
                <a:cs typeface="Roboto"/>
                <a:sym typeface="Roboto"/>
              </a:defRPr>
            </a:lvl7pPr>
            <a:lvl8pPr lvl="7" algn="r">
              <a:buNone/>
              <a:defRPr sz="1300">
                <a:latin typeface="Roboto"/>
                <a:ea typeface="Roboto"/>
                <a:cs typeface="Roboto"/>
                <a:sym typeface="Roboto"/>
              </a:defRPr>
            </a:lvl8pPr>
            <a:lvl9pPr lvl="8" algn="r">
              <a:buNone/>
              <a:defRPr sz="1300">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9" name="Shape 1379"/>
        <p:cNvGrpSpPr/>
        <p:nvPr/>
      </p:nvGrpSpPr>
      <p:grpSpPr>
        <a:xfrm>
          <a:off x="0" y="0"/>
          <a:ext cx="0" cy="0"/>
          <a:chOff x="0" y="0"/>
          <a:chExt cx="0" cy="0"/>
        </a:xfrm>
      </p:grpSpPr>
      <p:sp>
        <p:nvSpPr>
          <p:cNvPr id="1380" name="Google Shape;1380;p9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381" name="Google Shape;1381;p9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82" name="Google Shape;1382;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4">
  <p:cSld name="CUSTOM_2_7_2_8">
    <p:spTree>
      <p:nvGrpSpPr>
        <p:cNvPr id="1383" name="Shape 1383"/>
        <p:cNvGrpSpPr/>
        <p:nvPr/>
      </p:nvGrpSpPr>
      <p:grpSpPr>
        <a:xfrm>
          <a:off x="0" y="0"/>
          <a:ext cx="0" cy="0"/>
          <a:chOff x="0" y="0"/>
          <a:chExt cx="0" cy="0"/>
        </a:xfrm>
      </p:grpSpPr>
      <p:sp>
        <p:nvSpPr>
          <p:cNvPr id="1384" name="Google Shape;1384;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6" name="Google Shape;1386;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8" name="Google Shape;1388;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9" name="Google Shape;1389;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0" name="Google Shape;1390;p9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ullets 1–3 (Blue) ">
  <p:cSld name="CUSTOM_2_7_1_6_1_2_2_3">
    <p:spTree>
      <p:nvGrpSpPr>
        <p:cNvPr id="1391" name="Shape 1391"/>
        <p:cNvGrpSpPr/>
        <p:nvPr/>
      </p:nvGrpSpPr>
      <p:grpSpPr>
        <a:xfrm>
          <a:off x="0" y="0"/>
          <a:ext cx="0" cy="0"/>
          <a:chOff x="0" y="0"/>
          <a:chExt cx="0" cy="0"/>
        </a:xfrm>
      </p:grpSpPr>
      <p:sp>
        <p:nvSpPr>
          <p:cNvPr id="1392" name="Google Shape;1392;p9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5" name="Google Shape;1395;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6" name="Google Shape;139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7" name="Google Shape;139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8" name="Google Shape;1398;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9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0" name="Google Shape;1400;p9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3" name="Google Shape;1403;p9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4" name="Google Shape;1404;p9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405" name="Google Shape;1405;p95"/>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1406" name="Google Shape;1406;p95"/>
          <p:cNvPicPr preferRelativeResize="0"/>
          <p:nvPr/>
        </p:nvPicPr>
        <p:blipFill rotWithShape="1">
          <a:blip r:embed="rId2">
            <a:alphaModFix/>
          </a:blip>
          <a:srcRect b="1765" l="0" r="0" t="1774"/>
          <a:stretch/>
        </p:blipFill>
        <p:spPr>
          <a:xfrm>
            <a:off x="429768" y="3082260"/>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ullets 1–3 (Blue)  1">
  <p:cSld name="CUSTOM_2_7_1_6_1_2_2_4">
    <p:spTree>
      <p:nvGrpSpPr>
        <p:cNvPr id="1407" name="Shape 1407"/>
        <p:cNvGrpSpPr/>
        <p:nvPr/>
      </p:nvGrpSpPr>
      <p:grpSpPr>
        <a:xfrm>
          <a:off x="0" y="0"/>
          <a:ext cx="0" cy="0"/>
          <a:chOff x="0" y="0"/>
          <a:chExt cx="0" cy="0"/>
        </a:xfrm>
      </p:grpSpPr>
      <p:sp>
        <p:nvSpPr>
          <p:cNvPr id="1408" name="Google Shape;1408;p9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0" name="Google Shape;14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11" name="Google Shape;14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2" name="Google Shape;14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13" name="Google Shape;14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4" name="Google Shape;14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9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9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9" name="Google Shape;1419;p9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20" name="Google Shape;1420;p96"/>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421" name="Google Shape;1421;p96"/>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1422" name="Google Shape;1422;p96"/>
          <p:cNvPicPr preferRelativeResize="0"/>
          <p:nvPr/>
        </p:nvPicPr>
        <p:blipFill rotWithShape="1">
          <a:blip r:embed="rId2">
            <a:alphaModFix/>
          </a:blip>
          <a:srcRect b="1765" l="0" r="0" t="1774"/>
          <a:stretch/>
        </p:blipFill>
        <p:spPr>
          <a:xfrm>
            <a:off x="429768" y="3082260"/>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95" Type="http://schemas.openxmlformats.org/officeDocument/2006/relationships/slideLayout" Target="../slideLayouts/slideLayout95.xml"/><Relationship Id="rId50" Type="http://schemas.openxmlformats.org/officeDocument/2006/relationships/slideLayout" Target="../slideLayouts/slideLayout50.xml"/><Relationship Id="rId94" Type="http://schemas.openxmlformats.org/officeDocument/2006/relationships/slideLayout" Target="../slideLayouts/slideLayout9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96" Type="http://schemas.openxmlformats.org/officeDocument/2006/relationships/theme" Target="../theme/theme1.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latin typeface="Roboto"/>
                <a:ea typeface="Roboto"/>
                <a:cs typeface="Roboto"/>
                <a:sym typeface="Roboto"/>
              </a:defRPr>
            </a:lvl1pPr>
            <a:lvl2pPr lvl="1" rtl="0" algn="r">
              <a:buNone/>
              <a:defRPr sz="600">
                <a:solidFill>
                  <a:srgbClr val="000000"/>
                </a:solidFill>
                <a:latin typeface="Roboto"/>
                <a:ea typeface="Roboto"/>
                <a:cs typeface="Roboto"/>
                <a:sym typeface="Roboto"/>
              </a:defRPr>
            </a:lvl2pPr>
            <a:lvl3pPr lvl="2" rtl="0" algn="r">
              <a:buNone/>
              <a:defRPr sz="600">
                <a:solidFill>
                  <a:srgbClr val="000000"/>
                </a:solidFill>
                <a:latin typeface="Roboto"/>
                <a:ea typeface="Roboto"/>
                <a:cs typeface="Roboto"/>
                <a:sym typeface="Roboto"/>
              </a:defRPr>
            </a:lvl3pPr>
            <a:lvl4pPr lvl="3" rtl="0" algn="r">
              <a:buNone/>
              <a:defRPr sz="600">
                <a:solidFill>
                  <a:srgbClr val="000000"/>
                </a:solidFill>
                <a:latin typeface="Roboto"/>
                <a:ea typeface="Roboto"/>
                <a:cs typeface="Roboto"/>
                <a:sym typeface="Roboto"/>
              </a:defRPr>
            </a:lvl4pPr>
            <a:lvl5pPr lvl="4" rtl="0" algn="r">
              <a:buNone/>
              <a:defRPr sz="600">
                <a:solidFill>
                  <a:srgbClr val="000000"/>
                </a:solidFill>
                <a:latin typeface="Roboto"/>
                <a:ea typeface="Roboto"/>
                <a:cs typeface="Roboto"/>
                <a:sym typeface="Roboto"/>
              </a:defRPr>
            </a:lvl5pPr>
            <a:lvl6pPr lvl="5" rtl="0" algn="r">
              <a:buNone/>
              <a:defRPr sz="600">
                <a:solidFill>
                  <a:srgbClr val="000000"/>
                </a:solidFill>
                <a:latin typeface="Roboto"/>
                <a:ea typeface="Roboto"/>
                <a:cs typeface="Roboto"/>
                <a:sym typeface="Roboto"/>
              </a:defRPr>
            </a:lvl6pPr>
            <a:lvl7pPr lvl="6" rtl="0" algn="r">
              <a:buNone/>
              <a:defRPr sz="600">
                <a:solidFill>
                  <a:srgbClr val="000000"/>
                </a:solidFill>
                <a:latin typeface="Roboto"/>
                <a:ea typeface="Roboto"/>
                <a:cs typeface="Roboto"/>
                <a:sym typeface="Roboto"/>
              </a:defRPr>
            </a:lvl7pPr>
            <a:lvl8pPr lvl="7" rtl="0" algn="r">
              <a:buNone/>
              <a:defRPr sz="600">
                <a:solidFill>
                  <a:srgbClr val="000000"/>
                </a:solidFill>
                <a:latin typeface="Roboto"/>
                <a:ea typeface="Roboto"/>
                <a:cs typeface="Roboto"/>
                <a:sym typeface="Roboto"/>
              </a:defRPr>
            </a:lvl8pPr>
            <a:lvl9pPr lvl="8" rtl="0" algn="r">
              <a:buNone/>
              <a:defRPr sz="600">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9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108.png"/><Relationship Id="rId5" Type="http://schemas.openxmlformats.org/officeDocument/2006/relationships/image" Target="../media/image1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9.png"/><Relationship Id="rId4" Type="http://schemas.openxmlformats.org/officeDocument/2006/relationships/image" Target="../media/image126.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11.png"/><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towardsdatascience.com/preprocessing-data-feature-scaling-cc28c508e8af" TargetMode="Externa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becominghuman.ai/what-does-feature-scaling-mean-when-to-normalize-data-and-when-to-standardize-data-c3de654405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20.png"/><Relationship Id="rId4" Type="http://schemas.openxmlformats.org/officeDocument/2006/relationships/image" Target="../media/image1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22.png"/><Relationship Id="rId4" Type="http://schemas.openxmlformats.org/officeDocument/2006/relationships/hyperlink" Target="https://www.engati.com/glossary/birch"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hyperlink" Target="https://www.kaggle.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97"/>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Machine Learning in Practice</a:t>
            </a:r>
            <a:endParaRPr/>
          </a:p>
        </p:txBody>
      </p:sp>
      <p:sp>
        <p:nvSpPr>
          <p:cNvPr id="1428" name="Google Shape;1428;p97"/>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19.2</a:t>
            </a:r>
            <a:endParaRPr/>
          </a:p>
        </p:txBody>
      </p:sp>
      <p:sp>
        <p:nvSpPr>
          <p:cNvPr id="1429" name="Google Shape;1429;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0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a:t>
            </a:r>
            <a:r>
              <a:rPr lang="en"/>
              <a:t> K-Means Algorithm</a:t>
            </a:r>
            <a:endParaRPr/>
          </a:p>
        </p:txBody>
      </p:sp>
      <p:sp>
        <p:nvSpPr>
          <p:cNvPr id="1539" name="Google Shape;1539;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0" name="Google Shape;1540;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6" name="Google Shape;1546;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2" name="Google Shape;1552;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53" name="Google Shape;1553;p108"/>
          <p:cNvSpPr txBox="1"/>
          <p:nvPr>
            <p:ph type="title"/>
          </p:nvPr>
        </p:nvSpPr>
        <p:spPr>
          <a:xfrm>
            <a:off x="1400" y="274875"/>
            <a:ext cx="8868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000">
                <a:solidFill>
                  <a:schemeClr val="dk1"/>
                </a:solidFill>
              </a:rPr>
              <a:t>Activity: Warm-Up</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will review some K-means concepts and code from the previous class.  </a:t>
            </a:r>
            <a:endParaRPr/>
          </a:p>
        </p:txBody>
      </p:sp>
      <p:sp>
        <p:nvSpPr>
          <p:cNvPr id="1554" name="Google Shape;1554;p10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0" name="Google Shape;1560;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6" name="Google Shape;1566;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2" name="Google Shape;1572;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73" name="Google Shape;1573;p11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Warm-up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9" name="Google Shape;1579;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5" name="Google Shape;1585;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6" name="Google Shape;1586;p11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1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Scaling</a:t>
            </a:r>
            <a:r>
              <a:rPr lang="en"/>
              <a:t> Data with StandardScaler </a:t>
            </a:r>
            <a:endParaRPr/>
          </a:p>
        </p:txBody>
      </p:sp>
      <p:sp>
        <p:nvSpPr>
          <p:cNvPr id="1592" name="Google Shape;1592;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optimize d</a:t>
            </a:r>
            <a:r>
              <a:rPr lang="en"/>
              <a:t>ata clustering by selecting the best value for </a:t>
            </a:r>
            <a:r>
              <a:rPr lang="en">
                <a:latin typeface="Inconsolata Medium"/>
                <a:ea typeface="Inconsolata Medium"/>
                <a:cs typeface="Inconsolata Medium"/>
                <a:sym typeface="Inconsolata Medium"/>
              </a:rPr>
              <a:t>k</a:t>
            </a:r>
            <a:r>
              <a:rPr lang="en"/>
              <a:t>. The K-means algorithm is useful for grouping and understanding data.</a:t>
            </a:r>
            <a:endParaRPr/>
          </a:p>
        </p:txBody>
      </p:sp>
      <p:sp>
        <p:nvSpPr>
          <p:cNvPr id="1593" name="Google Shape;1593;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4" name="Google Shape;1594;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95" name="Google Shape;1595;p114"/>
          <p:cNvPicPr preferRelativeResize="0"/>
          <p:nvPr/>
        </p:nvPicPr>
        <p:blipFill>
          <a:blip r:embed="rId3">
            <a:alphaModFix/>
          </a:blip>
          <a:stretch>
            <a:fillRect/>
          </a:stretch>
        </p:blipFill>
        <p:spPr>
          <a:xfrm>
            <a:off x="152400" y="1966725"/>
            <a:ext cx="8839204" cy="1363862"/>
          </a:xfrm>
          <a:prstGeom prst="rect">
            <a:avLst/>
          </a:prstGeom>
          <a:noFill/>
          <a:ln>
            <a:noFill/>
          </a:ln>
        </p:spPr>
      </p:pic>
      <p:sp>
        <p:nvSpPr>
          <p:cNvPr id="1596" name="Google Shape;1596;p114"/>
          <p:cNvSpPr txBox="1"/>
          <p:nvPr/>
        </p:nvSpPr>
        <p:spPr>
          <a:xfrm>
            <a:off x="226450" y="3502275"/>
            <a:ext cx="1423500" cy="4311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Randomly select K-clusters</a:t>
            </a:r>
            <a:endParaRPr sz="1100">
              <a:latin typeface="Roboto Medium"/>
              <a:ea typeface="Roboto Medium"/>
              <a:cs typeface="Roboto Medium"/>
              <a:sym typeface="Roboto Medium"/>
            </a:endParaRPr>
          </a:p>
        </p:txBody>
      </p:sp>
      <p:sp>
        <p:nvSpPr>
          <p:cNvPr id="1597" name="Google Shape;1597;p114"/>
          <p:cNvSpPr txBox="1"/>
          <p:nvPr/>
        </p:nvSpPr>
        <p:spPr>
          <a:xfrm>
            <a:off x="1996775" y="3502275"/>
            <a:ext cx="1653900" cy="4311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Each object assigned to similar centroid randomly</a:t>
            </a:r>
            <a:endParaRPr sz="1100">
              <a:latin typeface="Roboto Medium"/>
              <a:ea typeface="Roboto Medium"/>
              <a:cs typeface="Roboto Medium"/>
              <a:sym typeface="Roboto Medium"/>
            </a:endParaRPr>
          </a:p>
        </p:txBody>
      </p:sp>
      <p:sp>
        <p:nvSpPr>
          <p:cNvPr id="1598" name="Google Shape;1598;p114"/>
          <p:cNvSpPr txBox="1"/>
          <p:nvPr/>
        </p:nvSpPr>
        <p:spPr>
          <a:xfrm>
            <a:off x="3946988" y="3502275"/>
            <a:ext cx="1506000" cy="6003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Clusters centers updated depending on renewed cluster mean</a:t>
            </a:r>
            <a:endParaRPr sz="1100">
              <a:latin typeface="Roboto Medium"/>
              <a:ea typeface="Roboto Medium"/>
              <a:cs typeface="Roboto Medium"/>
              <a:sym typeface="Roboto Medium"/>
            </a:endParaRPr>
          </a:p>
        </p:txBody>
      </p:sp>
      <p:sp>
        <p:nvSpPr>
          <p:cNvPr id="1599" name="Google Shape;1599;p114"/>
          <p:cNvSpPr txBox="1"/>
          <p:nvPr/>
        </p:nvSpPr>
        <p:spPr>
          <a:xfrm>
            <a:off x="5815800" y="3502275"/>
            <a:ext cx="1491300" cy="4311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Re-assign data points; update cluster centers</a:t>
            </a:r>
            <a:endParaRPr sz="1100">
              <a:latin typeface="Roboto Medium"/>
              <a:ea typeface="Roboto Medium"/>
              <a:cs typeface="Roboto Medium"/>
              <a:sym typeface="Roboto Medium"/>
            </a:endParaRPr>
          </a:p>
        </p:txBody>
      </p:sp>
      <p:sp>
        <p:nvSpPr>
          <p:cNvPr id="1600" name="Google Shape;1600;p114"/>
          <p:cNvSpPr txBox="1"/>
          <p:nvPr/>
        </p:nvSpPr>
        <p:spPr>
          <a:xfrm>
            <a:off x="7644375" y="3502275"/>
            <a:ext cx="1423500" cy="261600"/>
          </a:xfrm>
          <a:prstGeom prst="rect">
            <a:avLst/>
          </a:prstGeom>
          <a:noFill/>
          <a:ln>
            <a:noFill/>
          </a:ln>
        </p:spPr>
        <p:txBody>
          <a:bodyPr anchorCtr="0" anchor="t" bIns="0" lIns="0" spcFirstLastPara="1" rIns="0" wrap="square" tIns="91425">
            <a:spAutoFit/>
          </a:bodyPr>
          <a:lstStyle/>
          <a:p>
            <a:pPr indent="0" lvl="0" marL="0" rtl="0" algn="l">
              <a:spcBef>
                <a:spcPts val="0"/>
              </a:spcBef>
              <a:spcAft>
                <a:spcPts val="0"/>
              </a:spcAft>
              <a:buNone/>
            </a:pPr>
            <a:r>
              <a:rPr lang="en" sz="1100">
                <a:latin typeface="Roboto Medium"/>
                <a:ea typeface="Roboto Medium"/>
                <a:cs typeface="Roboto Medium"/>
                <a:sym typeface="Roboto Medium"/>
              </a:rPr>
              <a:t>Re-assign data points</a:t>
            </a:r>
            <a:endParaRPr sz="1100">
              <a:latin typeface="Roboto Medium"/>
              <a:ea typeface="Roboto Medium"/>
              <a:cs typeface="Roboto Medium"/>
              <a:sym typeface="Robot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15"/>
          <p:cNvSpPr txBox="1"/>
          <p:nvPr>
            <p:ph type="title"/>
          </p:nvPr>
        </p:nvSpPr>
        <p:spPr>
          <a:xfrm>
            <a:off x="25" y="274800"/>
            <a:ext cx="8662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can often enhance and optimize m</a:t>
            </a:r>
            <a:r>
              <a:rPr lang="en"/>
              <a:t>achine learning algorithms by applying </a:t>
            </a:r>
            <a:r>
              <a:rPr lang="en">
                <a:solidFill>
                  <a:srgbClr val="00C8E9"/>
                </a:solidFill>
              </a:rPr>
              <a:t>Principal Component Analysis</a:t>
            </a:r>
            <a:r>
              <a:rPr lang="en"/>
              <a:t>, or </a:t>
            </a:r>
            <a:r>
              <a:rPr lang="en">
                <a:solidFill>
                  <a:srgbClr val="00C8E9"/>
                </a:solidFill>
              </a:rPr>
              <a:t>PCA</a:t>
            </a:r>
            <a:r>
              <a:rPr lang="en"/>
              <a:t>.</a:t>
            </a:r>
            <a:endParaRPr/>
          </a:p>
        </p:txBody>
      </p:sp>
      <p:sp>
        <p:nvSpPr>
          <p:cNvPr id="1606" name="Google Shape;1606;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7" name="Google Shape;1607;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 Objectives</a:t>
            </a:r>
            <a:endParaRPr/>
          </a:p>
        </p:txBody>
      </p:sp>
      <p:sp>
        <p:nvSpPr>
          <p:cNvPr id="1435" name="Google Shape;1435;p98"/>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6" name="Google Shape;1436;p98"/>
          <p:cNvSpPr txBox="1"/>
          <p:nvPr>
            <p:ph idx="2" type="subTitle"/>
          </p:nvPr>
        </p:nvSpPr>
        <p:spPr>
          <a:xfrm>
            <a:off x="-12125" y="131942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450">
                <a:solidFill>
                  <a:schemeClr val="dk1"/>
                </a:solidFill>
              </a:rPr>
              <a:t>Segment data.</a:t>
            </a:r>
            <a:endParaRPr/>
          </a:p>
        </p:txBody>
      </p:sp>
      <p:sp>
        <p:nvSpPr>
          <p:cNvPr id="1437" name="Google Shape;1437;p98"/>
          <p:cNvSpPr txBox="1"/>
          <p:nvPr>
            <p:ph idx="3" type="subTitle"/>
          </p:nvPr>
        </p:nvSpPr>
        <p:spPr>
          <a:xfrm>
            <a:off x="-12125" y="20049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450">
                <a:solidFill>
                  <a:schemeClr val="dk1"/>
                </a:solidFill>
              </a:rPr>
              <a:t>Prepare data for complex algorithms.</a:t>
            </a:r>
            <a:endParaRPr/>
          </a:p>
        </p:txBody>
      </p:sp>
      <p:sp>
        <p:nvSpPr>
          <p:cNvPr id="1438" name="Google Shape;1438;p98"/>
          <p:cNvSpPr txBox="1"/>
          <p:nvPr>
            <p:ph idx="4" type="subTitle"/>
          </p:nvPr>
        </p:nvSpPr>
        <p:spPr>
          <a:xfrm>
            <a:off x="-12125" y="2695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450">
                <a:solidFill>
                  <a:schemeClr val="dk1"/>
                </a:solidFill>
              </a:rPr>
              <a:t>Explain the importance of preprocessing data for unsupervised learning.</a:t>
            </a:r>
            <a:endParaRPr/>
          </a:p>
        </p:txBody>
      </p:sp>
      <p:sp>
        <p:nvSpPr>
          <p:cNvPr id="1439" name="Google Shape;1439;p98"/>
          <p:cNvSpPr txBox="1"/>
          <p:nvPr>
            <p:ph idx="5" type="subTitle"/>
          </p:nvPr>
        </p:nvSpPr>
        <p:spPr>
          <a:xfrm>
            <a:off x="-12125" y="33855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450">
                <a:solidFill>
                  <a:schemeClr val="dk1"/>
                </a:solidFill>
              </a:rPr>
              <a:t>Transform categorical variables into a numerical representation by using Pandas.</a:t>
            </a:r>
            <a:endParaRPr/>
          </a:p>
        </p:txBody>
      </p:sp>
      <p:sp>
        <p:nvSpPr>
          <p:cNvPr id="1440" name="Google Shape;1440;p98"/>
          <p:cNvSpPr txBox="1"/>
          <p:nvPr>
            <p:ph idx="6" type="subTitle"/>
          </p:nvPr>
        </p:nvSpPr>
        <p:spPr>
          <a:xfrm>
            <a:off x="-12125" y="407830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450">
                <a:solidFill>
                  <a:schemeClr val="dk1"/>
                </a:solidFill>
              </a:rPr>
              <a:t>Scale</a:t>
            </a:r>
            <a:r>
              <a:rPr lang="en" sz="1450">
                <a:solidFill>
                  <a:schemeClr val="dk1"/>
                </a:solidFill>
              </a:rPr>
              <a:t> data by using the </a:t>
            </a:r>
            <a:r>
              <a:rPr lang="en" sz="1450">
                <a:solidFill>
                  <a:schemeClr val="lt1"/>
                </a:solidFill>
                <a:highlight>
                  <a:schemeClr val="dk1"/>
                </a:highlight>
                <a:latin typeface="Inconsolata SemiBold"/>
                <a:ea typeface="Inconsolata SemiBold"/>
                <a:cs typeface="Inconsolata SemiBold"/>
                <a:sym typeface="Inconsolata SemiBold"/>
              </a:rPr>
              <a:t>StandardScaler</a:t>
            </a:r>
            <a:r>
              <a:rPr lang="en" sz="1450">
                <a:solidFill>
                  <a:schemeClr val="dk1"/>
                </a:solidFill>
              </a:rPr>
              <a:t> module from </a:t>
            </a:r>
            <a:r>
              <a:rPr lang="en" sz="1450">
                <a:solidFill>
                  <a:schemeClr val="lt1"/>
                </a:solidFill>
                <a:highlight>
                  <a:schemeClr val="dk1"/>
                </a:highlight>
                <a:latin typeface="Inconsolata SemiBold"/>
                <a:ea typeface="Inconsolata SemiBold"/>
                <a:cs typeface="Inconsolata SemiBold"/>
                <a:sym typeface="Inconsolata SemiBold"/>
              </a:rPr>
              <a:t>scikit-learn</a:t>
            </a:r>
            <a:r>
              <a:rPr lang="en" sz="1450">
                <a:solidFill>
                  <a:schemeClr val="dk1"/>
                </a:solidFill>
              </a:rPr>
              <a:t>.</a:t>
            </a:r>
            <a:endParaRPr/>
          </a:p>
        </p:txBody>
      </p:sp>
      <p:sp>
        <p:nvSpPr>
          <p:cNvPr id="1441" name="Google Shape;1441;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this lesson, you will be able to:</a:t>
            </a:r>
            <a:endParaRPr>
              <a:solidFill>
                <a:schemeClr val="dk1"/>
              </a:solidFill>
            </a:endParaRPr>
          </a:p>
        </p:txBody>
      </p:sp>
      <p:sp>
        <p:nvSpPr>
          <p:cNvPr id="1442" name="Google Shape;1442;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13" name="Google Shape;1613;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4" name="Google Shape;1614;p116"/>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spcBef>
                <a:spcPts val="0"/>
              </a:spcBef>
              <a:spcAft>
                <a:spcPts val="0"/>
              </a:spcAft>
              <a:buNone/>
            </a:pPr>
            <a:r>
              <a:rPr b="1" lang="en" sz="2800">
                <a:highlight>
                  <a:srgbClr val="FFFF00"/>
                </a:highlight>
              </a:rPr>
              <a:t>Principal Component Analysis (</a:t>
            </a:r>
            <a:r>
              <a:rPr b="1" lang="en" sz="2800">
                <a:highlight>
                  <a:srgbClr val="FFFF00"/>
                </a:highlight>
              </a:rPr>
              <a:t>PCA</a:t>
            </a:r>
            <a:r>
              <a:rPr b="1" lang="en" sz="2800">
                <a:highlight>
                  <a:srgbClr val="FFFF00"/>
                </a:highlight>
              </a:rPr>
              <a:t>)</a:t>
            </a:r>
            <a:r>
              <a:rPr lang="en" sz="2800"/>
              <a:t> is a statistical technique for streamlining the machine learning process when too many factors exist in the data. </a:t>
            </a:r>
            <a:endParaRPr sz="2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0" name="Google Shape;1620;p11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Principal Component Analysis (PCA)</a:t>
            </a:r>
            <a:endParaRPr/>
          </a:p>
        </p:txBody>
      </p:sp>
      <p:sp>
        <p:nvSpPr>
          <p:cNvPr id="1621" name="Google Shape;1621;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PCA </a:t>
            </a:r>
            <a:r>
              <a:rPr lang="en">
                <a:solidFill>
                  <a:schemeClr val="dk1"/>
                </a:solidFill>
              </a:rPr>
              <a:t>reduces</a:t>
            </a:r>
            <a:r>
              <a:rPr lang="en">
                <a:solidFill>
                  <a:schemeClr val="dk1"/>
                </a:solidFill>
              </a:rPr>
              <a:t> the number of factors by transforming a large set of features into a smaller one that contains MOST of the information of the original larger dataset.</a:t>
            </a:r>
            <a:endParaRPr/>
          </a:p>
        </p:txBody>
      </p:sp>
      <p:graphicFrame>
        <p:nvGraphicFramePr>
          <p:cNvPr id="1622" name="Google Shape;1622;p117"/>
          <p:cNvGraphicFramePr/>
          <p:nvPr/>
        </p:nvGraphicFramePr>
        <p:xfrm>
          <a:off x="2821650" y="1799925"/>
          <a:ext cx="3000000" cy="3000000"/>
        </p:xfrm>
        <a:graphic>
          <a:graphicData uri="http://schemas.openxmlformats.org/drawingml/2006/table">
            <a:tbl>
              <a:tblPr>
                <a:noFill/>
                <a:tableStyleId>{ACB5AF0E-5E12-41F3-B38A-2383351C2B30}</a:tableStyleId>
              </a:tblPr>
              <a:tblGrid>
                <a:gridCol w="453000"/>
                <a:gridCol w="453000"/>
                <a:gridCol w="453000"/>
                <a:gridCol w="453000"/>
                <a:gridCol w="453000"/>
                <a:gridCol w="453000"/>
              </a:tblGrid>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r h="502925">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B6EDFC"/>
                      </a:solidFill>
                      <a:prstDash val="solid"/>
                      <a:round/>
                      <a:headEnd len="sm" w="sm" type="none"/>
                      <a:tailEnd len="sm" w="sm" type="none"/>
                    </a:lnL>
                    <a:lnR cap="flat" cmpd="sng" w="9525">
                      <a:solidFill>
                        <a:srgbClr val="B6EDFC"/>
                      </a:solidFill>
                      <a:prstDash val="solid"/>
                      <a:round/>
                      <a:headEnd len="sm" w="sm" type="none"/>
                      <a:tailEnd len="sm" w="sm" type="none"/>
                    </a:lnR>
                    <a:lnT cap="flat" cmpd="sng" w="9525">
                      <a:solidFill>
                        <a:srgbClr val="B6EDFC"/>
                      </a:solidFill>
                      <a:prstDash val="solid"/>
                      <a:round/>
                      <a:headEnd len="sm" w="sm" type="none"/>
                      <a:tailEnd len="sm" w="sm" type="none"/>
                    </a:lnT>
                    <a:lnB cap="flat" cmpd="sng" w="9525">
                      <a:solidFill>
                        <a:srgbClr val="B6EDFC"/>
                      </a:solidFill>
                      <a:prstDash val="solid"/>
                      <a:round/>
                      <a:headEnd len="sm" w="sm" type="none"/>
                      <a:tailEnd len="sm" w="sm" type="none"/>
                    </a:lnB>
                  </a:tcPr>
                </a:tc>
              </a:tr>
            </a:tbl>
          </a:graphicData>
        </a:graphic>
      </p:graphicFrame>
      <p:cxnSp>
        <p:nvCxnSpPr>
          <p:cNvPr id="1623" name="Google Shape;1623;p117"/>
          <p:cNvCxnSpPr/>
          <p:nvPr/>
        </p:nvCxnSpPr>
        <p:spPr>
          <a:xfrm>
            <a:off x="2821650" y="4314550"/>
            <a:ext cx="2824500" cy="0"/>
          </a:xfrm>
          <a:prstGeom prst="straightConnector1">
            <a:avLst/>
          </a:prstGeom>
          <a:noFill/>
          <a:ln cap="flat" cmpd="sng" w="9525">
            <a:solidFill>
              <a:srgbClr val="000000"/>
            </a:solidFill>
            <a:prstDash val="solid"/>
            <a:round/>
            <a:headEnd len="med" w="med" type="none"/>
            <a:tailEnd len="med" w="med" type="stealth"/>
          </a:ln>
        </p:spPr>
      </p:cxnSp>
      <p:cxnSp>
        <p:nvCxnSpPr>
          <p:cNvPr id="1624" name="Google Shape;1624;p117"/>
          <p:cNvCxnSpPr/>
          <p:nvPr/>
        </p:nvCxnSpPr>
        <p:spPr>
          <a:xfrm rot="-5400000">
            <a:off x="1462650" y="2949838"/>
            <a:ext cx="2718000" cy="0"/>
          </a:xfrm>
          <a:prstGeom prst="straightConnector1">
            <a:avLst/>
          </a:prstGeom>
          <a:noFill/>
          <a:ln cap="flat" cmpd="sng" w="9525">
            <a:solidFill>
              <a:srgbClr val="000000"/>
            </a:solidFill>
            <a:prstDash val="solid"/>
            <a:round/>
            <a:headEnd len="med" w="med" type="none"/>
            <a:tailEnd len="med" w="med" type="stealth"/>
          </a:ln>
        </p:spPr>
      </p:cxnSp>
      <p:sp>
        <p:nvSpPr>
          <p:cNvPr id="1625" name="Google Shape;1625;p117"/>
          <p:cNvSpPr txBox="1"/>
          <p:nvPr/>
        </p:nvSpPr>
        <p:spPr>
          <a:xfrm>
            <a:off x="2324238" y="2472725"/>
            <a:ext cx="62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latin typeface="EB Garamond"/>
                <a:ea typeface="EB Garamond"/>
                <a:cs typeface="EB Garamond"/>
                <a:sym typeface="EB Garamond"/>
              </a:rPr>
              <a:t>pc2</a:t>
            </a:r>
            <a:endParaRPr b="1" sz="1800">
              <a:solidFill>
                <a:srgbClr val="1155CC"/>
              </a:solidFill>
              <a:latin typeface="EB Garamond"/>
              <a:ea typeface="EB Garamond"/>
              <a:cs typeface="EB Garamond"/>
              <a:sym typeface="EB Garamond"/>
            </a:endParaRPr>
          </a:p>
        </p:txBody>
      </p:sp>
      <p:sp>
        <p:nvSpPr>
          <p:cNvPr id="1626" name="Google Shape;1626;p117"/>
          <p:cNvSpPr txBox="1"/>
          <p:nvPr/>
        </p:nvSpPr>
        <p:spPr>
          <a:xfrm>
            <a:off x="3940200" y="4232650"/>
            <a:ext cx="99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EB Garamond"/>
                <a:ea typeface="EB Garamond"/>
                <a:cs typeface="EB Garamond"/>
                <a:sym typeface="EB Garamond"/>
              </a:rPr>
              <a:t>pc 1</a:t>
            </a:r>
            <a:endParaRPr b="1" sz="1800">
              <a:solidFill>
                <a:srgbClr val="FF0000"/>
              </a:solidFill>
              <a:latin typeface="EB Garamond"/>
              <a:ea typeface="EB Garamond"/>
              <a:cs typeface="EB Garamond"/>
              <a:sym typeface="EB Garamond"/>
            </a:endParaRPr>
          </a:p>
          <a:p>
            <a:pPr indent="0" lvl="0" marL="0" rtl="0" algn="l">
              <a:spcBef>
                <a:spcPts val="0"/>
              </a:spcBef>
              <a:spcAft>
                <a:spcPts val="0"/>
              </a:spcAft>
              <a:buNone/>
            </a:pPr>
            <a:r>
              <a:t/>
            </a:r>
            <a:endParaRPr b="1" sz="1800">
              <a:solidFill>
                <a:srgbClr val="FF0000"/>
              </a:solidFill>
              <a:latin typeface="EB Garamond"/>
              <a:ea typeface="EB Garamond"/>
              <a:cs typeface="EB Garamond"/>
              <a:sym typeface="EB Garamond"/>
            </a:endParaRPr>
          </a:p>
        </p:txBody>
      </p:sp>
      <p:sp>
        <p:nvSpPr>
          <p:cNvPr id="1627" name="Google Shape;1627;p117"/>
          <p:cNvSpPr/>
          <p:nvPr/>
        </p:nvSpPr>
        <p:spPr>
          <a:xfrm>
            <a:off x="4067250" y="28364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7"/>
          <p:cNvSpPr/>
          <p:nvPr/>
        </p:nvSpPr>
        <p:spPr>
          <a:xfrm>
            <a:off x="4120500" y="2675713"/>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7"/>
          <p:cNvSpPr/>
          <p:nvPr/>
        </p:nvSpPr>
        <p:spPr>
          <a:xfrm>
            <a:off x="3940200" y="291657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7"/>
          <p:cNvSpPr/>
          <p:nvPr/>
        </p:nvSpPr>
        <p:spPr>
          <a:xfrm>
            <a:off x="4294050" y="28364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7"/>
          <p:cNvSpPr/>
          <p:nvPr/>
        </p:nvSpPr>
        <p:spPr>
          <a:xfrm>
            <a:off x="4294050" y="2675713"/>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7"/>
          <p:cNvSpPr/>
          <p:nvPr/>
        </p:nvSpPr>
        <p:spPr>
          <a:xfrm>
            <a:off x="3840450" y="30762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7"/>
          <p:cNvSpPr/>
          <p:nvPr/>
        </p:nvSpPr>
        <p:spPr>
          <a:xfrm>
            <a:off x="4067250" y="29438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7"/>
          <p:cNvSpPr/>
          <p:nvPr/>
        </p:nvSpPr>
        <p:spPr>
          <a:xfrm>
            <a:off x="4633650" y="259017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7"/>
          <p:cNvSpPr/>
          <p:nvPr/>
        </p:nvSpPr>
        <p:spPr>
          <a:xfrm>
            <a:off x="3657000" y="33030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7"/>
          <p:cNvSpPr/>
          <p:nvPr/>
        </p:nvSpPr>
        <p:spPr>
          <a:xfrm>
            <a:off x="3430200" y="342407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7"/>
          <p:cNvSpPr/>
          <p:nvPr/>
        </p:nvSpPr>
        <p:spPr>
          <a:xfrm>
            <a:off x="4798150" y="217260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7"/>
          <p:cNvSpPr/>
          <p:nvPr/>
        </p:nvSpPr>
        <p:spPr>
          <a:xfrm>
            <a:off x="4633650" y="2399400"/>
            <a:ext cx="164400" cy="1302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7"/>
          <p:cNvSpPr/>
          <p:nvPr/>
        </p:nvSpPr>
        <p:spPr>
          <a:xfrm>
            <a:off x="4406850" y="24631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7"/>
          <p:cNvSpPr/>
          <p:nvPr/>
        </p:nvSpPr>
        <p:spPr>
          <a:xfrm>
            <a:off x="4520850" y="25696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7"/>
          <p:cNvSpPr/>
          <p:nvPr/>
        </p:nvSpPr>
        <p:spPr>
          <a:xfrm>
            <a:off x="3555075" y="342407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7"/>
          <p:cNvSpPr/>
          <p:nvPr/>
        </p:nvSpPr>
        <p:spPr>
          <a:xfrm>
            <a:off x="3375200" y="365087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7"/>
          <p:cNvSpPr/>
          <p:nvPr/>
        </p:nvSpPr>
        <p:spPr>
          <a:xfrm>
            <a:off x="3274650" y="365087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7"/>
          <p:cNvSpPr/>
          <p:nvPr/>
        </p:nvSpPr>
        <p:spPr>
          <a:xfrm>
            <a:off x="3657000" y="30762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7"/>
          <p:cNvSpPr/>
          <p:nvPr/>
        </p:nvSpPr>
        <p:spPr>
          <a:xfrm>
            <a:off x="3781875" y="32484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7"/>
          <p:cNvSpPr/>
          <p:nvPr/>
        </p:nvSpPr>
        <p:spPr>
          <a:xfrm>
            <a:off x="4747650" y="217260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7"/>
          <p:cNvSpPr/>
          <p:nvPr/>
        </p:nvSpPr>
        <p:spPr>
          <a:xfrm>
            <a:off x="3840450" y="2792863"/>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7"/>
          <p:cNvSpPr/>
          <p:nvPr/>
        </p:nvSpPr>
        <p:spPr>
          <a:xfrm>
            <a:off x="4067250" y="3076250"/>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7"/>
          <p:cNvSpPr/>
          <p:nvPr/>
        </p:nvSpPr>
        <p:spPr>
          <a:xfrm>
            <a:off x="3940200" y="3170113"/>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7"/>
          <p:cNvSpPr/>
          <p:nvPr/>
        </p:nvSpPr>
        <p:spPr>
          <a:xfrm>
            <a:off x="3148400" y="3811625"/>
            <a:ext cx="226800" cy="226800"/>
          </a:xfrm>
          <a:prstGeom prst="ellipse">
            <a:avLst/>
          </a:prstGeom>
          <a:solidFill>
            <a:srgbClr val="71D9F5">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1" name="Google Shape;1651;p117"/>
          <p:cNvCxnSpPr/>
          <p:nvPr/>
        </p:nvCxnSpPr>
        <p:spPr>
          <a:xfrm flipH="1" rot="10800000">
            <a:off x="2889450" y="1810288"/>
            <a:ext cx="2632500" cy="2359500"/>
          </a:xfrm>
          <a:prstGeom prst="straightConnector1">
            <a:avLst/>
          </a:prstGeom>
          <a:noFill/>
          <a:ln cap="flat" cmpd="sng" w="9525">
            <a:solidFill>
              <a:srgbClr val="000000"/>
            </a:solidFill>
            <a:prstDash val="solid"/>
            <a:round/>
            <a:headEnd len="med" w="med" type="stealth"/>
            <a:tailEnd len="med" w="med" type="stealth"/>
          </a:ln>
        </p:spPr>
      </p:cxnSp>
      <p:cxnSp>
        <p:nvCxnSpPr>
          <p:cNvPr id="1652" name="Google Shape;1652;p117"/>
          <p:cNvCxnSpPr/>
          <p:nvPr/>
        </p:nvCxnSpPr>
        <p:spPr>
          <a:xfrm rot="10800000">
            <a:off x="3666975" y="2546363"/>
            <a:ext cx="956700" cy="967200"/>
          </a:xfrm>
          <a:prstGeom prst="straightConnector1">
            <a:avLst/>
          </a:prstGeom>
          <a:noFill/>
          <a:ln cap="flat" cmpd="sng" w="9525">
            <a:solidFill>
              <a:srgbClr val="000000"/>
            </a:solidFill>
            <a:prstDash val="solid"/>
            <a:round/>
            <a:headEnd len="med" w="med" type="stealth"/>
            <a:tailEnd len="med" w="med" type="stealth"/>
          </a:ln>
        </p:spPr>
      </p:cxnSp>
      <p:sp>
        <p:nvSpPr>
          <p:cNvPr id="1653" name="Google Shape;1653;p117"/>
          <p:cNvSpPr txBox="1"/>
          <p:nvPr/>
        </p:nvSpPr>
        <p:spPr>
          <a:xfrm>
            <a:off x="5589750" y="1590850"/>
            <a:ext cx="123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PCA 1st dimension</a:t>
            </a:r>
            <a:endParaRPr b="1">
              <a:latin typeface="Roboto"/>
              <a:ea typeface="Roboto"/>
              <a:cs typeface="Roboto"/>
              <a:sym typeface="Roboto"/>
            </a:endParaRPr>
          </a:p>
        </p:txBody>
      </p:sp>
      <p:sp>
        <p:nvSpPr>
          <p:cNvPr id="1654" name="Google Shape;1654;p117"/>
          <p:cNvSpPr txBox="1"/>
          <p:nvPr/>
        </p:nvSpPr>
        <p:spPr>
          <a:xfrm>
            <a:off x="3064950" y="1950050"/>
            <a:ext cx="145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PCA 2nd dimension</a:t>
            </a:r>
            <a:endParaRPr b="1">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18"/>
          <p:cNvSpPr txBox="1"/>
          <p:nvPr>
            <p:ph idx="5" type="subTitle"/>
          </p:nvPr>
        </p:nvSpPr>
        <p:spPr>
          <a:xfrm>
            <a:off x="-12225"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Reduces the dimensions to a smaller set that still contains as much of the information (the maximum variance) of the original dataset as possible.</a:t>
            </a:r>
            <a:endParaRPr/>
          </a:p>
        </p:txBody>
      </p:sp>
      <p:sp>
        <p:nvSpPr>
          <p:cNvPr id="1660" name="Google Shape;1660;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1" name="Google Shape;1661;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2" name="Google Shape;1662;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Principal Component Analysis (PCA)</a:t>
            </a:r>
            <a:endParaRPr/>
          </a:p>
        </p:txBody>
      </p:sp>
      <p:sp>
        <p:nvSpPr>
          <p:cNvPr id="1663" name="Google Shape;1663;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PCA is a </a:t>
            </a:r>
            <a:r>
              <a:rPr lang="en"/>
              <a:t>dimensionality-reduction</a:t>
            </a:r>
            <a:r>
              <a:rPr lang="en"/>
              <a:t> method that:</a:t>
            </a:r>
            <a:endParaRPr/>
          </a:p>
        </p:txBody>
      </p:sp>
      <p:sp>
        <p:nvSpPr>
          <p:cNvPr id="1664" name="Google Shape;1664;p118"/>
          <p:cNvSpPr/>
          <p:nvPr/>
        </p:nvSpPr>
        <p:spPr>
          <a:xfrm>
            <a:off x="1352550" y="3996462"/>
            <a:ext cx="7517100" cy="606900"/>
          </a:xfrm>
          <a:prstGeom prst="roundRect">
            <a:avLst>
              <a:gd fmla="val 16667" name="adj"/>
            </a:avLst>
          </a:prstGeom>
          <a:solidFill>
            <a:srgbClr val="FECF48"/>
          </a:solidFill>
          <a:ln>
            <a:noFill/>
          </a:ln>
        </p:spPr>
        <p:txBody>
          <a:bodyPr anchorCtr="0" anchor="ctr" bIns="91425" lIns="13715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350">
                <a:latin typeface="Roboto"/>
                <a:ea typeface="Roboto"/>
                <a:cs typeface="Roboto"/>
                <a:sym typeface="Roboto"/>
              </a:rPr>
              <a:t>PCA will NOT capture all the information from the original dataset, but it will capture as </a:t>
            </a:r>
            <a:br>
              <a:rPr lang="en" sz="1350">
                <a:latin typeface="Roboto"/>
                <a:ea typeface="Roboto"/>
                <a:cs typeface="Roboto"/>
                <a:sym typeface="Roboto"/>
              </a:rPr>
            </a:br>
            <a:r>
              <a:rPr lang="en" sz="1350">
                <a:latin typeface="Roboto"/>
                <a:ea typeface="Roboto"/>
                <a:cs typeface="Roboto"/>
                <a:sym typeface="Roboto"/>
              </a:rPr>
              <a:t>much as possible to maintain the predictive power and the meaning of the original dimensions.</a:t>
            </a:r>
            <a:endParaRPr b="0" i="0" sz="1350" u="none" cap="none" strike="noStrike">
              <a:solidFill>
                <a:srgbClr val="000000"/>
              </a:solidFill>
              <a:latin typeface="Roboto"/>
              <a:ea typeface="Roboto"/>
              <a:cs typeface="Roboto"/>
              <a:sym typeface="Roboto"/>
            </a:endParaRPr>
          </a:p>
        </p:txBody>
      </p:sp>
      <p:pic>
        <p:nvPicPr>
          <p:cNvPr id="1665" name="Google Shape;1665;p118"/>
          <p:cNvPicPr preferRelativeResize="0"/>
          <p:nvPr/>
        </p:nvPicPr>
        <p:blipFill rotWithShape="1">
          <a:blip r:embed="rId3">
            <a:alphaModFix/>
          </a:blip>
          <a:srcRect b="0" l="0" r="0" t="0"/>
          <a:stretch/>
        </p:blipFill>
        <p:spPr>
          <a:xfrm>
            <a:off x="314250" y="3856238"/>
            <a:ext cx="887351" cy="887350"/>
          </a:xfrm>
          <a:prstGeom prst="rect">
            <a:avLst/>
          </a:prstGeom>
          <a:noFill/>
          <a:ln>
            <a:noFill/>
          </a:ln>
        </p:spPr>
      </p:pic>
      <p:sp>
        <p:nvSpPr>
          <p:cNvPr id="1666" name="Google Shape;1666;p11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Looks at all the dimensions (or data columns) in a dataset.</a:t>
            </a:r>
            <a:endParaRPr/>
          </a:p>
        </p:txBody>
      </p:sp>
      <p:sp>
        <p:nvSpPr>
          <p:cNvPr id="1667" name="Google Shape;1667;p11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Analyzes the weight of their contribution to the variance in the dataset.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3" name="Google Shape;1673;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74" name="Google Shape;1674;p119"/>
          <p:cNvPicPr preferRelativeResize="0"/>
          <p:nvPr/>
        </p:nvPicPr>
        <p:blipFill>
          <a:blip r:embed="rId3">
            <a:alphaModFix/>
          </a:blip>
          <a:stretch>
            <a:fillRect/>
          </a:stretch>
        </p:blipFill>
        <p:spPr>
          <a:xfrm>
            <a:off x="1316925" y="1607725"/>
            <a:ext cx="6510149" cy="3036525"/>
          </a:xfrm>
          <a:prstGeom prst="rect">
            <a:avLst/>
          </a:prstGeom>
          <a:noFill/>
          <a:ln>
            <a:noFill/>
          </a:ln>
        </p:spPr>
      </p:pic>
      <p:sp>
        <p:nvSpPr>
          <p:cNvPr id="1675" name="Google Shape;1675;p11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Principal Component Analysis (PCA)</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676" name="Google Shape;1676;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Reducing the number of factors, or </a:t>
            </a:r>
            <a:r>
              <a:rPr b="1" lang="en">
                <a:highlight>
                  <a:srgbClr val="FFFF00"/>
                </a:highlight>
              </a:rPr>
              <a:t>dimensional reduction</a:t>
            </a:r>
            <a:r>
              <a:rPr lang="en"/>
              <a:t>, comes at the expense of some accuracy, but the goal is to trade a little accuracy for simplicity.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20"/>
          <p:cNvSpPr/>
          <p:nvPr/>
        </p:nvSpPr>
        <p:spPr>
          <a:xfrm>
            <a:off x="4917989" y="2127225"/>
            <a:ext cx="3765600" cy="26160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0"/>
          <p:cNvSpPr/>
          <p:nvPr/>
        </p:nvSpPr>
        <p:spPr>
          <a:xfrm>
            <a:off x="5049025" y="2244300"/>
            <a:ext cx="3520200" cy="237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20"/>
          <p:cNvSpPr/>
          <p:nvPr/>
        </p:nvSpPr>
        <p:spPr>
          <a:xfrm>
            <a:off x="457150" y="2127225"/>
            <a:ext cx="3848100" cy="261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20"/>
          <p:cNvSpPr/>
          <p:nvPr/>
        </p:nvSpPr>
        <p:spPr>
          <a:xfrm>
            <a:off x="559625" y="2244300"/>
            <a:ext cx="3664800" cy="237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t>
            </a:r>
            <a:r>
              <a:rPr lang="en"/>
              <a:t>tandard Scaling</a:t>
            </a:r>
            <a:endParaRPr/>
          </a:p>
        </p:txBody>
      </p:sp>
      <p:sp>
        <p:nvSpPr>
          <p:cNvPr id="1686" name="Google Shape;1686;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7" name="Google Shape;1687;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88" name="Google Shape;1688;p120"/>
          <p:cNvPicPr preferRelativeResize="0"/>
          <p:nvPr/>
        </p:nvPicPr>
        <p:blipFill>
          <a:blip r:embed="rId3">
            <a:alphaModFix/>
          </a:blip>
          <a:stretch>
            <a:fillRect/>
          </a:stretch>
        </p:blipFill>
        <p:spPr>
          <a:xfrm>
            <a:off x="4321138" y="573450"/>
            <a:ext cx="827450" cy="4230049"/>
          </a:xfrm>
          <a:prstGeom prst="rect">
            <a:avLst/>
          </a:prstGeom>
          <a:noFill/>
          <a:ln>
            <a:noFill/>
          </a:ln>
        </p:spPr>
      </p:pic>
      <p:sp>
        <p:nvSpPr>
          <p:cNvPr id="1689" name="Google Shape;1689;p120"/>
          <p:cNvSpPr/>
          <p:nvPr/>
        </p:nvSpPr>
        <p:spPr>
          <a:xfrm>
            <a:off x="457160" y="8117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690" name="Google Shape;1690;p120"/>
          <p:cNvSpPr/>
          <p:nvPr/>
        </p:nvSpPr>
        <p:spPr>
          <a:xfrm rot="10800000">
            <a:off x="593369" y="12004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91" name="Google Shape;1691;p120"/>
          <p:cNvSpPr txBox="1"/>
          <p:nvPr>
            <p:ph idx="1" type="subTitle"/>
          </p:nvPr>
        </p:nvSpPr>
        <p:spPr>
          <a:xfrm>
            <a:off x="-12300" y="1387450"/>
            <a:ext cx="4660500" cy="697500"/>
          </a:xfrm>
          <a:prstGeom prst="rect">
            <a:avLst/>
          </a:prstGeom>
          <a:noFill/>
          <a:ln>
            <a:noFill/>
          </a:ln>
        </p:spPr>
        <p:txBody>
          <a:bodyPr anchorCtr="0" anchor="t" bIns="0" lIns="457200" spcFirstLastPara="1" rIns="45720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Before using</a:t>
            </a:r>
            <a:r>
              <a:rPr lang="en">
                <a:latin typeface="Roboto Light"/>
                <a:ea typeface="Roboto Light"/>
                <a:cs typeface="Roboto Light"/>
                <a:sym typeface="Roboto Light"/>
              </a:rPr>
              <a:t> </a:t>
            </a:r>
            <a:r>
              <a:rPr lang="en">
                <a:latin typeface="Roboto Light"/>
                <a:ea typeface="Roboto Light"/>
                <a:cs typeface="Roboto Light"/>
                <a:sym typeface="Roboto Light"/>
              </a:rPr>
              <a:t>PCA, we'll apply standard scaling to learn how to transform the features of data.</a:t>
            </a:r>
            <a:endParaRPr>
              <a:latin typeface="Roboto Light"/>
              <a:ea typeface="Roboto Light"/>
              <a:cs typeface="Roboto Light"/>
              <a:sym typeface="Roboto Light"/>
            </a:endParaRPr>
          </a:p>
        </p:txBody>
      </p:sp>
      <p:sp>
        <p:nvSpPr>
          <p:cNvPr id="1692" name="Google Shape;1692;p120"/>
          <p:cNvSpPr txBox="1"/>
          <p:nvPr>
            <p:ph idx="2" type="subTitle"/>
          </p:nvPr>
        </p:nvSpPr>
        <p:spPr>
          <a:xfrm>
            <a:off x="4466800" y="1371475"/>
            <a:ext cx="4735200" cy="697500"/>
          </a:xfrm>
          <a:prstGeom prst="rect">
            <a:avLst/>
          </a:prstGeom>
          <a:noFill/>
          <a:ln>
            <a:noFill/>
          </a:ln>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After scaling, we’ll combine PCA with the K-means algorithm. This will give us a strategy to better handle extremely large datasets.</a:t>
            </a:r>
            <a:endParaRPr>
              <a:latin typeface="Roboto Light"/>
              <a:ea typeface="Roboto Light"/>
              <a:cs typeface="Roboto Light"/>
              <a:sym typeface="Roboto Light"/>
            </a:endParaRPr>
          </a:p>
        </p:txBody>
      </p:sp>
      <p:sp>
        <p:nvSpPr>
          <p:cNvPr id="1693" name="Google Shape;1693;p120"/>
          <p:cNvSpPr txBox="1"/>
          <p:nvPr>
            <p:ph idx="3" type="subTitle"/>
          </p:nvPr>
        </p:nvSpPr>
        <p:spPr>
          <a:xfrm>
            <a:off x="457150" y="822983"/>
            <a:ext cx="3848100" cy="460800"/>
          </a:xfrm>
          <a:prstGeom prst="rect">
            <a:avLst/>
          </a:prstGeom>
          <a:noFill/>
          <a:ln>
            <a:noFill/>
          </a:ln>
        </p:spPr>
        <p:txBody>
          <a:bodyPr anchorCtr="0" anchor="ctr" bIns="0" lIns="182875" spcFirstLastPara="1" rIns="0" wrap="square" tIns="0">
            <a:noAutofit/>
          </a:bodyPr>
          <a:lstStyle/>
          <a:p>
            <a:pPr indent="0" lvl="0" marL="0" rtl="0" algn="l">
              <a:spcBef>
                <a:spcPts val="0"/>
              </a:spcBef>
              <a:spcAft>
                <a:spcPts val="0"/>
              </a:spcAft>
              <a:buNone/>
            </a:pPr>
            <a:r>
              <a:rPr lang="en" sz="2200">
                <a:solidFill>
                  <a:schemeClr val="lt1"/>
                </a:solidFill>
                <a:latin typeface="Roboto"/>
                <a:ea typeface="Roboto"/>
                <a:cs typeface="Roboto"/>
                <a:sym typeface="Roboto"/>
              </a:rPr>
              <a:t>Before</a:t>
            </a:r>
            <a:endParaRPr sz="2200">
              <a:solidFill>
                <a:schemeClr val="lt1"/>
              </a:solidFill>
              <a:latin typeface="Roboto"/>
              <a:ea typeface="Roboto"/>
              <a:cs typeface="Roboto"/>
              <a:sym typeface="Roboto"/>
            </a:endParaRPr>
          </a:p>
        </p:txBody>
      </p:sp>
      <p:sp>
        <p:nvSpPr>
          <p:cNvPr id="1694" name="Google Shape;1694;p120"/>
          <p:cNvSpPr/>
          <p:nvPr/>
        </p:nvSpPr>
        <p:spPr>
          <a:xfrm>
            <a:off x="4876760" y="7951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695" name="Google Shape;1695;p120"/>
          <p:cNvSpPr/>
          <p:nvPr/>
        </p:nvSpPr>
        <p:spPr>
          <a:xfrm rot="10800000">
            <a:off x="5012969" y="11839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0"/>
          <p:cNvSpPr txBox="1"/>
          <p:nvPr>
            <p:ph idx="4" type="subTitle"/>
          </p:nvPr>
        </p:nvSpPr>
        <p:spPr>
          <a:xfrm>
            <a:off x="4876750" y="807000"/>
            <a:ext cx="3848100" cy="460800"/>
          </a:xfrm>
          <a:prstGeom prst="rect">
            <a:avLst/>
          </a:prstGeom>
          <a:noFill/>
          <a:ln>
            <a:noFill/>
          </a:ln>
        </p:spPr>
        <p:txBody>
          <a:bodyPr anchorCtr="0" anchor="ctr" bIns="0" lIns="182875" spcFirstLastPara="1" rIns="0" wrap="square" tIns="0">
            <a:noAutofit/>
          </a:bodyPr>
          <a:lstStyle/>
          <a:p>
            <a:pPr indent="0" lvl="0" marL="0" rtl="0" algn="l">
              <a:spcBef>
                <a:spcPts val="0"/>
              </a:spcBef>
              <a:spcAft>
                <a:spcPts val="0"/>
              </a:spcAft>
              <a:buNone/>
            </a:pPr>
            <a:r>
              <a:rPr lang="en" sz="2200">
                <a:solidFill>
                  <a:schemeClr val="lt1"/>
                </a:solidFill>
                <a:latin typeface="Roboto"/>
                <a:ea typeface="Roboto"/>
                <a:cs typeface="Roboto"/>
                <a:sym typeface="Roboto"/>
              </a:rPr>
              <a:t>After</a:t>
            </a:r>
            <a:endParaRPr sz="2200">
              <a:solidFill>
                <a:schemeClr val="lt1"/>
              </a:solidFill>
              <a:latin typeface="Roboto"/>
              <a:ea typeface="Roboto"/>
              <a:cs typeface="Roboto"/>
              <a:sym typeface="Roboto"/>
            </a:endParaRPr>
          </a:p>
        </p:txBody>
      </p:sp>
      <p:pic>
        <p:nvPicPr>
          <p:cNvPr id="1697" name="Google Shape;1697;p120"/>
          <p:cNvPicPr preferRelativeResize="0"/>
          <p:nvPr/>
        </p:nvPicPr>
        <p:blipFill>
          <a:blip r:embed="rId4">
            <a:alphaModFix/>
          </a:blip>
          <a:stretch>
            <a:fillRect/>
          </a:stretch>
        </p:blipFill>
        <p:spPr>
          <a:xfrm>
            <a:off x="646800" y="2260100"/>
            <a:ext cx="3490458" cy="2350250"/>
          </a:xfrm>
          <a:prstGeom prst="rect">
            <a:avLst/>
          </a:prstGeom>
          <a:noFill/>
          <a:ln>
            <a:noFill/>
          </a:ln>
        </p:spPr>
      </p:pic>
      <p:pic>
        <p:nvPicPr>
          <p:cNvPr id="1698" name="Google Shape;1698;p120"/>
          <p:cNvPicPr preferRelativeResize="0"/>
          <p:nvPr/>
        </p:nvPicPr>
        <p:blipFill>
          <a:blip r:embed="rId4">
            <a:alphaModFix/>
          </a:blip>
          <a:stretch>
            <a:fillRect/>
          </a:stretch>
        </p:blipFill>
        <p:spPr>
          <a:xfrm>
            <a:off x="5072475" y="2271475"/>
            <a:ext cx="3456650" cy="2327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4" name="Google Shape;1704;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705" name="Google Shape;1705;p121"/>
          <p:cNvPicPr preferRelativeResize="0"/>
          <p:nvPr/>
        </p:nvPicPr>
        <p:blipFill rotWithShape="1">
          <a:blip r:embed="rId3">
            <a:alphaModFix/>
          </a:blip>
          <a:srcRect b="2498" l="0" r="0" t="2489"/>
          <a:stretch/>
        </p:blipFill>
        <p:spPr>
          <a:xfrm>
            <a:off x="274320" y="274881"/>
            <a:ext cx="8595360" cy="4593742"/>
          </a:xfrm>
          <a:prstGeom prst="rect">
            <a:avLst/>
          </a:prstGeom>
          <a:noFill/>
          <a:ln>
            <a:noFill/>
          </a:ln>
        </p:spPr>
      </p:pic>
      <p:cxnSp>
        <p:nvCxnSpPr>
          <p:cNvPr id="1706" name="Google Shape;1706;p12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707" name="Google Shape;1707;p121"/>
          <p:cNvSpPr txBox="1"/>
          <p:nvPr/>
        </p:nvSpPr>
        <p:spPr>
          <a:xfrm>
            <a:off x="274325" y="3361350"/>
            <a:ext cx="8595300" cy="738600"/>
          </a:xfrm>
          <a:prstGeom prst="rect">
            <a:avLst/>
          </a:prstGeom>
          <a:noFill/>
          <a:ln>
            <a:noFill/>
          </a:ln>
        </p:spPr>
        <p:txBody>
          <a:bodyPr anchorCtr="0" anchor="t" bIns="91425" lIns="457200" spcFirstLastPara="1" rIns="457200" wrap="square" tIns="91425">
            <a:noAutofit/>
          </a:bodyPr>
          <a:lstStyle/>
          <a:p>
            <a:pPr indent="0" lvl="0" marL="0" rtl="0" algn="ctr">
              <a:spcBef>
                <a:spcPts val="0"/>
              </a:spcBef>
              <a:spcAft>
                <a:spcPts val="0"/>
              </a:spcAft>
              <a:buNone/>
            </a:pPr>
            <a:r>
              <a:rPr lang="en" sz="2600">
                <a:solidFill>
                  <a:schemeClr val="lt1"/>
                </a:solidFill>
                <a:latin typeface="Oswald"/>
                <a:ea typeface="Oswald"/>
                <a:cs typeface="Oswald"/>
                <a:sym typeface="Oswald"/>
              </a:rPr>
              <a:t>You’ll manage data and optimize the clusters with PCA, </a:t>
            </a:r>
            <a:br>
              <a:rPr lang="en" sz="2600">
                <a:solidFill>
                  <a:schemeClr val="lt1"/>
                </a:solidFill>
                <a:latin typeface="Oswald"/>
                <a:ea typeface="Oswald"/>
                <a:cs typeface="Oswald"/>
                <a:sym typeface="Oswald"/>
              </a:rPr>
            </a:br>
            <a:r>
              <a:rPr lang="en" sz="2600">
                <a:solidFill>
                  <a:schemeClr val="lt1"/>
                </a:solidFill>
                <a:latin typeface="Oswald"/>
                <a:ea typeface="Oswald"/>
                <a:cs typeface="Oswald"/>
                <a:sym typeface="Oswald"/>
              </a:rPr>
              <a:t>and then analyze the results. Next, you’ll propose the best number of cryptocurrency clusters for the portfolio.</a:t>
            </a:r>
            <a:endParaRPr sz="2600">
              <a:solidFill>
                <a:schemeClr val="lt1"/>
              </a:solidFill>
              <a:latin typeface="Oswald"/>
              <a:ea typeface="Oswald"/>
              <a:cs typeface="Oswald"/>
              <a:sym typeface="Oswald"/>
            </a:endParaRPr>
          </a:p>
        </p:txBody>
      </p:sp>
      <p:sp>
        <p:nvSpPr>
          <p:cNvPr id="1708" name="Google Shape;1708;p12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This Week’s Challenge Assignment</a:t>
            </a:r>
            <a:endParaRPr sz="3600">
              <a:solidFill>
                <a:srgbClr val="33CCCC"/>
              </a:solidFill>
              <a:latin typeface="Oswald"/>
              <a:ea typeface="Oswald"/>
              <a:cs typeface="Oswald"/>
              <a:sym typeface="Oswald"/>
            </a:endParaRPr>
          </a:p>
        </p:txBody>
      </p:sp>
      <p:sp>
        <p:nvSpPr>
          <p:cNvPr id="1709" name="Google Shape;1709;p121"/>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0" name="Google Shape;1710;p121"/>
          <p:cNvPicPr preferRelativeResize="0"/>
          <p:nvPr/>
        </p:nvPicPr>
        <p:blipFill>
          <a:blip r:embed="rId4">
            <a:alphaModFix/>
          </a:blip>
          <a:stretch>
            <a:fillRect/>
          </a:stretch>
        </p:blipFill>
        <p:spPr>
          <a:xfrm>
            <a:off x="3730752" y="687118"/>
            <a:ext cx="1667514" cy="1744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2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Scaling</a:t>
            </a:r>
            <a:r>
              <a:rPr lang="en"/>
              <a:t> Data</a:t>
            </a:r>
            <a:endParaRPr/>
          </a:p>
        </p:txBody>
      </p:sp>
      <p:sp>
        <p:nvSpPr>
          <p:cNvPr id="1716" name="Google Shape;1716;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7" name="Google Shape;1717;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18" name="Google Shape;1718;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Manual preparation of </a:t>
            </a:r>
            <a:r>
              <a:rPr lang="en"/>
              <a:t>data can be time-consuming. This is especially true if we have several columns in a DataFrame to transform.</a:t>
            </a:r>
            <a:endParaRPr/>
          </a:p>
        </p:txBody>
      </p:sp>
      <p:pic>
        <p:nvPicPr>
          <p:cNvPr id="1719" name="Google Shape;1719;p122"/>
          <p:cNvPicPr preferRelativeResize="0"/>
          <p:nvPr/>
        </p:nvPicPr>
        <p:blipFill>
          <a:blip r:embed="rId3">
            <a:alphaModFix/>
          </a:blip>
          <a:stretch>
            <a:fillRect/>
          </a:stretch>
        </p:blipFill>
        <p:spPr>
          <a:xfrm>
            <a:off x="4196600" y="1412950"/>
            <a:ext cx="827475" cy="3387701"/>
          </a:xfrm>
          <a:prstGeom prst="rect">
            <a:avLst/>
          </a:prstGeom>
          <a:noFill/>
          <a:ln>
            <a:noFill/>
          </a:ln>
        </p:spPr>
      </p:pic>
      <p:sp>
        <p:nvSpPr>
          <p:cNvPr id="1720" name="Google Shape;1720;p122"/>
          <p:cNvSpPr/>
          <p:nvPr/>
        </p:nvSpPr>
        <p:spPr>
          <a:xfrm>
            <a:off x="4254263" y="2828550"/>
            <a:ext cx="556500" cy="5565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vs.</a:t>
            </a:r>
            <a:endParaRPr sz="1800">
              <a:solidFill>
                <a:srgbClr val="FFFFFF"/>
              </a:solidFill>
              <a:latin typeface="Roboto"/>
              <a:ea typeface="Roboto"/>
              <a:cs typeface="Roboto"/>
              <a:sym typeface="Roboto"/>
            </a:endParaRPr>
          </a:p>
        </p:txBody>
      </p:sp>
      <p:pic>
        <p:nvPicPr>
          <p:cNvPr id="1721" name="Google Shape;1721;p122"/>
          <p:cNvPicPr preferRelativeResize="0"/>
          <p:nvPr/>
        </p:nvPicPr>
        <p:blipFill>
          <a:blip r:embed="rId4">
            <a:alphaModFix/>
          </a:blip>
          <a:stretch>
            <a:fillRect/>
          </a:stretch>
        </p:blipFill>
        <p:spPr>
          <a:xfrm>
            <a:off x="824400" y="1321263"/>
            <a:ext cx="3274214" cy="3571076"/>
          </a:xfrm>
          <a:prstGeom prst="rect">
            <a:avLst/>
          </a:prstGeom>
          <a:noFill/>
          <a:ln>
            <a:noFill/>
          </a:ln>
        </p:spPr>
      </p:pic>
      <p:pic>
        <p:nvPicPr>
          <p:cNvPr id="1722" name="Google Shape;1722;p122"/>
          <p:cNvPicPr preferRelativeResize="0"/>
          <p:nvPr/>
        </p:nvPicPr>
        <p:blipFill rotWithShape="1">
          <a:blip r:embed="rId5">
            <a:alphaModFix/>
          </a:blip>
          <a:srcRect b="0" l="0" r="0" t="0"/>
          <a:stretch/>
        </p:blipFill>
        <p:spPr>
          <a:xfrm>
            <a:off x="5114950" y="1321263"/>
            <a:ext cx="3274214" cy="3571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2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Scaling</a:t>
            </a:r>
            <a:r>
              <a:rPr lang="en"/>
              <a:t> Data</a:t>
            </a:r>
            <a:endParaRPr/>
          </a:p>
        </p:txBody>
      </p:sp>
      <p:sp>
        <p:nvSpPr>
          <p:cNvPr id="1728" name="Google Shape;172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9" name="Google Shape;1729;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30" name="Google Shape;1730;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Remember, the K-means algorithm requires all the columns in a </a:t>
            </a:r>
            <a:r>
              <a:rPr lang="en"/>
              <a:t>DataFrame</a:t>
            </a:r>
            <a:r>
              <a:rPr lang="en"/>
              <a:t> to have numeric values.</a:t>
            </a:r>
            <a:endParaRPr/>
          </a:p>
        </p:txBody>
      </p:sp>
      <p:sp>
        <p:nvSpPr>
          <p:cNvPr id="1731" name="Google Shape;1731;p123"/>
          <p:cNvSpPr txBox="1"/>
          <p:nvPr>
            <p:ph idx="3" type="body"/>
          </p:nvPr>
        </p:nvSpPr>
        <p:spPr>
          <a:xfrm>
            <a:off x="175" y="1401138"/>
            <a:ext cx="9144000" cy="502500"/>
          </a:xfrm>
          <a:prstGeom prst="rect">
            <a:avLst/>
          </a:prstGeom>
        </p:spPr>
        <p:txBody>
          <a:bodyPr anchorCtr="0" anchor="t" bIns="0" lIns="457200" spcFirstLastPara="1" rIns="457200" wrap="square" tIns="0">
            <a:noAutofit/>
          </a:bodyPr>
          <a:lstStyle/>
          <a:p>
            <a:pPr indent="-180340" lvl="0" marL="320040" rtl="0" algn="l">
              <a:lnSpc>
                <a:spcPct val="115000"/>
              </a:lnSpc>
              <a:spcBef>
                <a:spcPts val="0"/>
              </a:spcBef>
              <a:spcAft>
                <a:spcPts val="0"/>
              </a:spcAft>
              <a:buSzPts val="1400"/>
              <a:buChar char="●"/>
            </a:pPr>
            <a:r>
              <a:rPr lang="en"/>
              <a:t>We should also ensure that</a:t>
            </a:r>
            <a:r>
              <a:rPr lang="en"/>
              <a:t> the numeric values have the same scale. </a:t>
            </a:r>
            <a:endParaRPr/>
          </a:p>
          <a:p>
            <a:pPr indent="-180340" lvl="0" marL="320040" rtl="0" algn="l">
              <a:lnSpc>
                <a:spcPct val="115000"/>
              </a:lnSpc>
              <a:spcBef>
                <a:spcPts val="0"/>
              </a:spcBef>
              <a:spcAft>
                <a:spcPts val="0"/>
              </a:spcAft>
              <a:buSzPts val="1400"/>
              <a:buChar char="●"/>
            </a:pPr>
            <a:r>
              <a:rPr lang="en"/>
              <a:t>This prevents K-means from putting too much weight on any single variable.</a:t>
            </a:r>
            <a:endParaRPr/>
          </a:p>
        </p:txBody>
      </p:sp>
      <p:pic>
        <p:nvPicPr>
          <p:cNvPr id="1732" name="Google Shape;1732;p123"/>
          <p:cNvPicPr preferRelativeResize="0"/>
          <p:nvPr/>
        </p:nvPicPr>
        <p:blipFill>
          <a:blip r:embed="rId3">
            <a:alphaModFix/>
          </a:blip>
          <a:stretch>
            <a:fillRect/>
          </a:stretch>
        </p:blipFill>
        <p:spPr>
          <a:xfrm>
            <a:off x="5043725" y="2498825"/>
            <a:ext cx="3545497" cy="2038050"/>
          </a:xfrm>
          <a:prstGeom prst="rect">
            <a:avLst/>
          </a:prstGeom>
          <a:noFill/>
          <a:ln>
            <a:noFill/>
          </a:ln>
        </p:spPr>
      </p:pic>
      <p:pic>
        <p:nvPicPr>
          <p:cNvPr id="1733" name="Google Shape;1733;p123"/>
          <p:cNvPicPr preferRelativeResize="0"/>
          <p:nvPr/>
        </p:nvPicPr>
        <p:blipFill>
          <a:blip r:embed="rId4">
            <a:alphaModFix/>
          </a:blip>
          <a:stretch>
            <a:fillRect/>
          </a:stretch>
        </p:blipFill>
        <p:spPr>
          <a:xfrm>
            <a:off x="631675" y="2595900"/>
            <a:ext cx="3501251" cy="1977875"/>
          </a:xfrm>
          <a:prstGeom prst="rect">
            <a:avLst/>
          </a:prstGeom>
          <a:noFill/>
          <a:ln>
            <a:noFill/>
          </a:ln>
        </p:spPr>
      </p:pic>
      <p:pic>
        <p:nvPicPr>
          <p:cNvPr id="1734" name="Google Shape;1734;p123"/>
          <p:cNvPicPr preferRelativeResize="0"/>
          <p:nvPr/>
        </p:nvPicPr>
        <p:blipFill>
          <a:blip r:embed="rId5">
            <a:alphaModFix/>
          </a:blip>
          <a:stretch>
            <a:fillRect/>
          </a:stretch>
        </p:blipFill>
        <p:spPr>
          <a:xfrm>
            <a:off x="4196600" y="1988675"/>
            <a:ext cx="827475" cy="2811974"/>
          </a:xfrm>
          <a:prstGeom prst="rect">
            <a:avLst/>
          </a:prstGeom>
          <a:noFill/>
          <a:ln>
            <a:noFill/>
          </a:ln>
        </p:spPr>
      </p:pic>
      <p:sp>
        <p:nvSpPr>
          <p:cNvPr id="1735" name="Google Shape;1735;p123"/>
          <p:cNvSpPr/>
          <p:nvPr/>
        </p:nvSpPr>
        <p:spPr>
          <a:xfrm>
            <a:off x="631675" y="2107725"/>
            <a:ext cx="3396600" cy="360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Numeric Data Before Scaling</a:t>
            </a:r>
            <a:endParaRPr b="1" sz="1600">
              <a:solidFill>
                <a:schemeClr val="lt1"/>
              </a:solidFill>
              <a:latin typeface="Roboto"/>
              <a:ea typeface="Roboto"/>
              <a:cs typeface="Roboto"/>
              <a:sym typeface="Roboto"/>
            </a:endParaRPr>
          </a:p>
        </p:txBody>
      </p:sp>
      <p:sp>
        <p:nvSpPr>
          <p:cNvPr id="1736" name="Google Shape;1736;p123"/>
          <p:cNvSpPr/>
          <p:nvPr/>
        </p:nvSpPr>
        <p:spPr>
          <a:xfrm>
            <a:off x="5043725" y="2107725"/>
            <a:ext cx="3396600" cy="360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The Same Data After Scaling</a:t>
            </a:r>
            <a:endParaRPr b="1" sz="1600">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40" name="Shape 1740"/>
        <p:cNvGrpSpPr/>
        <p:nvPr/>
      </p:nvGrpSpPr>
      <p:grpSpPr>
        <a:xfrm>
          <a:off x="0" y="0"/>
          <a:ext cx="0" cy="0"/>
          <a:chOff x="0" y="0"/>
          <a:chExt cx="0" cy="0"/>
        </a:xfrm>
      </p:grpSpPr>
      <p:pic>
        <p:nvPicPr>
          <p:cNvPr id="1741" name="Google Shape;1741;p124"/>
          <p:cNvPicPr preferRelativeResize="0"/>
          <p:nvPr/>
        </p:nvPicPr>
        <p:blipFill rotWithShape="1">
          <a:blip r:embed="rId3">
            <a:alphaModFix/>
          </a:blip>
          <a:srcRect b="17668" l="30771" r="0" t="0"/>
          <a:stretch/>
        </p:blipFill>
        <p:spPr>
          <a:xfrm>
            <a:off x="-12125" y="0"/>
            <a:ext cx="9168599" cy="5143501"/>
          </a:xfrm>
          <a:prstGeom prst="rect">
            <a:avLst/>
          </a:prstGeom>
          <a:noFill/>
          <a:ln>
            <a:noFill/>
          </a:ln>
        </p:spPr>
      </p:pic>
      <p:sp>
        <p:nvSpPr>
          <p:cNvPr id="1742" name="Google Shape;1742;p12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Scaling</a:t>
            </a:r>
            <a:r>
              <a:rPr lang="en">
                <a:solidFill>
                  <a:schemeClr val="dk1"/>
                </a:solidFill>
              </a:rPr>
              <a:t> Data</a:t>
            </a:r>
            <a:endParaRPr>
              <a:solidFill>
                <a:schemeClr val="dk1"/>
              </a:solidFill>
            </a:endParaRPr>
          </a:p>
          <a:p>
            <a:pPr indent="0" lvl="0" marL="0" rtl="0" algn="l">
              <a:spcBef>
                <a:spcPts val="0"/>
              </a:spcBef>
              <a:spcAft>
                <a:spcPts val="0"/>
              </a:spcAft>
              <a:buNone/>
            </a:pPr>
            <a:r>
              <a:t/>
            </a:r>
            <a:endParaRPr/>
          </a:p>
        </p:txBody>
      </p:sp>
      <p:sp>
        <p:nvSpPr>
          <p:cNvPr id="1743" name="Google Shape;1743;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we </a:t>
            </a:r>
            <a:r>
              <a:rPr b="1" lang="en"/>
              <a:t>scale data</a:t>
            </a:r>
            <a:r>
              <a:rPr lang="en"/>
              <a:t>, we eliminate the measurement units and scale the numeric values to a similar scale.</a:t>
            </a:r>
            <a:endParaRPr/>
          </a:p>
        </p:txBody>
      </p:sp>
      <p:sp>
        <p:nvSpPr>
          <p:cNvPr id="1744" name="Google Shape;1744;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45" name="Google Shape;1745;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46" name="Google Shape;1746;p124"/>
          <p:cNvSpPr txBox="1"/>
          <p:nvPr>
            <p:ph idx="3" type="body"/>
          </p:nvPr>
        </p:nvSpPr>
        <p:spPr>
          <a:xfrm>
            <a:off x="175" y="1417900"/>
            <a:ext cx="9144000" cy="3225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t>We can then compare data of </a:t>
            </a:r>
            <a:r>
              <a:rPr b="1" lang="en" sz="1800"/>
              <a:t>differing natures</a:t>
            </a:r>
            <a:r>
              <a:rPr lang="en" sz="1800"/>
              <a:t>.</a:t>
            </a:r>
            <a:endParaRPr sz="1800"/>
          </a:p>
        </p:txBody>
      </p:sp>
      <p:cxnSp>
        <p:nvCxnSpPr>
          <p:cNvPr id="1747" name="Google Shape;1747;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2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Scaling</a:t>
            </a:r>
            <a:r>
              <a:rPr lang="en"/>
              <a:t> Data</a:t>
            </a:r>
            <a:endParaRPr/>
          </a:p>
        </p:txBody>
      </p:sp>
      <p:sp>
        <p:nvSpPr>
          <p:cNvPr id="1753" name="Google Shape;1753;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54" name="Google Shape;1754;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55" name="Google Shape;1755;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Instead of manually transforming our data, we can use functions from Pandas and the scikit-learn library to simplify our data preparation.</a:t>
            </a:r>
            <a:endParaRPr/>
          </a:p>
        </p:txBody>
      </p:sp>
      <p:pic>
        <p:nvPicPr>
          <p:cNvPr id="1756" name="Google Shape;1756;p125"/>
          <p:cNvPicPr preferRelativeResize="0"/>
          <p:nvPr/>
        </p:nvPicPr>
        <p:blipFill>
          <a:blip r:embed="rId3">
            <a:alphaModFix/>
          </a:blip>
          <a:stretch>
            <a:fillRect/>
          </a:stretch>
        </p:blipFill>
        <p:spPr>
          <a:xfrm>
            <a:off x="4437075" y="2076351"/>
            <a:ext cx="3950874" cy="2126874"/>
          </a:xfrm>
          <a:prstGeom prst="rect">
            <a:avLst/>
          </a:prstGeom>
          <a:noFill/>
          <a:ln>
            <a:noFill/>
          </a:ln>
        </p:spPr>
      </p:pic>
      <p:pic>
        <p:nvPicPr>
          <p:cNvPr id="1757" name="Google Shape;1757;p125"/>
          <p:cNvPicPr preferRelativeResize="0"/>
          <p:nvPr/>
        </p:nvPicPr>
        <p:blipFill>
          <a:blip r:embed="rId4">
            <a:alphaModFix/>
          </a:blip>
          <a:stretch>
            <a:fillRect/>
          </a:stretch>
        </p:blipFill>
        <p:spPr>
          <a:xfrm>
            <a:off x="756055" y="2076342"/>
            <a:ext cx="3107950" cy="220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8" name="Google Shape;144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26"/>
          <p:cNvSpPr/>
          <p:nvPr/>
        </p:nvSpPr>
        <p:spPr>
          <a:xfrm>
            <a:off x="5162550" y="0"/>
            <a:ext cx="3981600" cy="26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Scaling</a:t>
            </a:r>
            <a:r>
              <a:rPr lang="en">
                <a:solidFill>
                  <a:schemeClr val="dk1"/>
                </a:solidFill>
              </a:rPr>
              <a:t> Data</a:t>
            </a:r>
            <a:endParaRPr>
              <a:solidFill>
                <a:schemeClr val="dk1"/>
              </a:solidFill>
            </a:endParaRPr>
          </a:p>
          <a:p>
            <a:pPr indent="0" lvl="0" marL="0" rtl="0" algn="l">
              <a:spcBef>
                <a:spcPts val="0"/>
              </a:spcBef>
              <a:spcAft>
                <a:spcPts val="0"/>
              </a:spcAft>
              <a:buNone/>
            </a:pPr>
            <a:r>
              <a:t/>
            </a:r>
            <a:endParaRPr/>
          </a:p>
        </p:txBody>
      </p:sp>
      <p:sp>
        <p:nvSpPr>
          <p:cNvPr id="1764" name="Google Shape;1764;p126"/>
          <p:cNvSpPr txBox="1"/>
          <p:nvPr>
            <p:ph idx="1" type="subTitle"/>
          </p:nvPr>
        </p:nvSpPr>
        <p:spPr>
          <a:xfrm>
            <a:off x="0" y="675975"/>
            <a:ext cx="5619900" cy="98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most common way to scale data </a:t>
            </a:r>
            <a:br>
              <a:rPr lang="en"/>
            </a:br>
            <a:r>
              <a:rPr lang="en"/>
              <a:t>is to apply </a:t>
            </a:r>
            <a:r>
              <a:rPr b="1" lang="en"/>
              <a:t>standard scaling</a:t>
            </a:r>
            <a:r>
              <a:rPr lang="en"/>
              <a:t>, which is a method of centering values around the mean.</a:t>
            </a:r>
            <a:endParaRPr/>
          </a:p>
        </p:txBody>
      </p:sp>
      <p:sp>
        <p:nvSpPr>
          <p:cNvPr id="1765" name="Google Shape;176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6" name="Google Shape;1766;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https://towardsdatascience.com</a:t>
            </a:r>
            <a:endParaRPr/>
          </a:p>
        </p:txBody>
      </p:sp>
      <p:pic>
        <p:nvPicPr>
          <p:cNvPr id="1767" name="Google Shape;1767;p126"/>
          <p:cNvPicPr preferRelativeResize="0"/>
          <p:nvPr/>
        </p:nvPicPr>
        <p:blipFill rotWithShape="1">
          <a:blip r:embed="rId4">
            <a:alphaModFix/>
          </a:blip>
          <a:srcRect b="0" l="0" r="49571" t="0"/>
          <a:stretch/>
        </p:blipFill>
        <p:spPr>
          <a:xfrm>
            <a:off x="5619750" y="212100"/>
            <a:ext cx="3362326" cy="2257425"/>
          </a:xfrm>
          <a:prstGeom prst="rect">
            <a:avLst/>
          </a:prstGeom>
          <a:noFill/>
          <a:ln>
            <a:noFill/>
          </a:ln>
        </p:spPr>
      </p:pic>
      <p:pic>
        <p:nvPicPr>
          <p:cNvPr id="1768" name="Google Shape;1768;p126"/>
          <p:cNvPicPr preferRelativeResize="0"/>
          <p:nvPr/>
        </p:nvPicPr>
        <p:blipFill rotWithShape="1">
          <a:blip r:embed="rId4">
            <a:alphaModFix/>
          </a:blip>
          <a:srcRect b="0" l="51855" r="-2284" t="0"/>
          <a:stretch/>
        </p:blipFill>
        <p:spPr>
          <a:xfrm>
            <a:off x="5619750" y="2526675"/>
            <a:ext cx="3362326" cy="2257425"/>
          </a:xfrm>
          <a:prstGeom prst="rect">
            <a:avLst/>
          </a:prstGeom>
          <a:noFill/>
          <a:ln>
            <a:noFill/>
          </a:ln>
        </p:spPr>
      </p:pic>
      <p:sp>
        <p:nvSpPr>
          <p:cNvPr id="1769" name="Google Shape;1769;p126"/>
          <p:cNvSpPr txBox="1"/>
          <p:nvPr/>
        </p:nvSpPr>
        <p:spPr>
          <a:xfrm>
            <a:off x="438150" y="2931375"/>
            <a:ext cx="498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4800">
                <a:latin typeface="Old Standard TT"/>
                <a:ea typeface="Old Standard TT"/>
                <a:cs typeface="Old Standard TT"/>
                <a:sym typeface="Old Standard TT"/>
              </a:rPr>
              <a:t>𝜇</a:t>
            </a:r>
            <a:r>
              <a:rPr lang="en" sz="4800"/>
              <a:t> </a:t>
            </a:r>
            <a:r>
              <a:rPr lang="en" sz="4800">
                <a:latin typeface="Roboto Mono Light"/>
                <a:ea typeface="Roboto Mono Light"/>
                <a:cs typeface="Roboto Mono Light"/>
                <a:sym typeface="Roboto Mono Light"/>
              </a:rPr>
              <a:t>=</a:t>
            </a:r>
            <a:r>
              <a:rPr lang="en" sz="4800">
                <a:latin typeface="Roboto Light"/>
                <a:ea typeface="Roboto Light"/>
                <a:cs typeface="Roboto Light"/>
                <a:sym typeface="Roboto Light"/>
              </a:rPr>
              <a:t> </a:t>
            </a:r>
            <a:r>
              <a:rPr lang="en" sz="3600">
                <a:latin typeface="Roboto Light"/>
                <a:ea typeface="Roboto Light"/>
                <a:cs typeface="Roboto Light"/>
                <a:sym typeface="Roboto Light"/>
              </a:rPr>
              <a:t>Mean</a:t>
            </a:r>
            <a:endParaRPr sz="3600">
              <a:latin typeface="Roboto Light"/>
              <a:ea typeface="Roboto Light"/>
              <a:cs typeface="Roboto Light"/>
              <a:sym typeface="Roboto Light"/>
            </a:endParaRPr>
          </a:p>
        </p:txBody>
      </p:sp>
      <p:sp>
        <p:nvSpPr>
          <p:cNvPr id="1770" name="Google Shape;1770;p126"/>
          <p:cNvSpPr txBox="1"/>
          <p:nvPr/>
        </p:nvSpPr>
        <p:spPr>
          <a:xfrm>
            <a:off x="438150" y="3693375"/>
            <a:ext cx="498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4800">
                <a:latin typeface="Roboto Light"/>
                <a:ea typeface="Roboto Light"/>
                <a:cs typeface="Roboto Light"/>
                <a:sym typeface="Roboto Light"/>
              </a:rPr>
              <a:t>𝜎</a:t>
            </a:r>
            <a:r>
              <a:rPr lang="en" sz="4800"/>
              <a:t> </a:t>
            </a:r>
            <a:r>
              <a:rPr lang="en" sz="4800">
                <a:latin typeface="Roboto Mono Light"/>
                <a:ea typeface="Roboto Mono Light"/>
                <a:cs typeface="Roboto Mono Light"/>
                <a:sym typeface="Roboto Mono Light"/>
              </a:rPr>
              <a:t>=</a:t>
            </a:r>
            <a:r>
              <a:rPr lang="en" sz="4800">
                <a:latin typeface="Roboto Light"/>
                <a:ea typeface="Roboto Light"/>
                <a:cs typeface="Roboto Light"/>
                <a:sym typeface="Roboto Light"/>
              </a:rPr>
              <a:t> </a:t>
            </a:r>
            <a:r>
              <a:rPr lang="en" sz="3600">
                <a:latin typeface="Roboto Light"/>
                <a:ea typeface="Roboto Light"/>
                <a:cs typeface="Roboto Light"/>
                <a:sym typeface="Roboto Light"/>
              </a:rPr>
              <a:t>Standard deviation</a:t>
            </a:r>
            <a:endParaRPr sz="3600">
              <a:latin typeface="Roboto Light"/>
              <a:ea typeface="Roboto Light"/>
              <a:cs typeface="Roboto Light"/>
              <a:sym typeface="Roboto Light"/>
            </a:endParaRPr>
          </a:p>
        </p:txBody>
      </p:sp>
      <p:grpSp>
        <p:nvGrpSpPr>
          <p:cNvPr id="1771" name="Google Shape;1771;p126"/>
          <p:cNvGrpSpPr/>
          <p:nvPr/>
        </p:nvGrpSpPr>
        <p:grpSpPr>
          <a:xfrm>
            <a:off x="438150" y="1604025"/>
            <a:ext cx="2867100" cy="1399800"/>
            <a:chOff x="438150" y="1604025"/>
            <a:chExt cx="2867100" cy="1399800"/>
          </a:xfrm>
        </p:grpSpPr>
        <p:sp>
          <p:nvSpPr>
            <p:cNvPr id="1772" name="Google Shape;1772;p126"/>
            <p:cNvSpPr txBox="1"/>
            <p:nvPr/>
          </p:nvSpPr>
          <p:spPr>
            <a:xfrm>
              <a:off x="438150" y="1908825"/>
              <a:ext cx="1114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4800">
                  <a:latin typeface="Old Standard TT"/>
                  <a:ea typeface="Old Standard TT"/>
                  <a:cs typeface="Old Standard TT"/>
                  <a:sym typeface="Old Standard TT"/>
                </a:rPr>
                <a:t>z</a:t>
              </a:r>
              <a:r>
                <a:rPr lang="en" sz="4800"/>
                <a:t> </a:t>
              </a:r>
              <a:r>
                <a:rPr lang="en" sz="4800">
                  <a:latin typeface="Roboto Mono Light"/>
                  <a:ea typeface="Roboto Mono Light"/>
                  <a:cs typeface="Roboto Mono Light"/>
                  <a:sym typeface="Roboto Mono Light"/>
                </a:rPr>
                <a:t>=</a:t>
              </a:r>
              <a:endParaRPr sz="4800">
                <a:latin typeface="Roboto Light"/>
                <a:ea typeface="Roboto Light"/>
                <a:cs typeface="Roboto Light"/>
                <a:sym typeface="Roboto Light"/>
              </a:endParaRPr>
            </a:p>
          </p:txBody>
        </p:sp>
        <p:sp>
          <p:nvSpPr>
            <p:cNvPr id="1773" name="Google Shape;1773;p126"/>
            <p:cNvSpPr txBox="1"/>
            <p:nvPr/>
          </p:nvSpPr>
          <p:spPr>
            <a:xfrm>
              <a:off x="1733550" y="1604025"/>
              <a:ext cx="15717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i="1" lang="en" sz="4800">
                  <a:solidFill>
                    <a:schemeClr val="dk1"/>
                  </a:solidFill>
                  <a:latin typeface="Old Standard TT"/>
                  <a:ea typeface="Old Standard TT"/>
                  <a:cs typeface="Old Standard TT"/>
                  <a:sym typeface="Old Standard TT"/>
                </a:rPr>
                <a:t>x </a:t>
              </a:r>
              <a:r>
                <a:rPr lang="en" sz="4800">
                  <a:solidFill>
                    <a:schemeClr val="dk1"/>
                  </a:solidFill>
                  <a:latin typeface="Roboto Mono Light"/>
                  <a:ea typeface="Roboto Mono Light"/>
                  <a:cs typeface="Roboto Mono Light"/>
                  <a:sym typeface="Roboto Mono Light"/>
                </a:rPr>
                <a:t>–</a:t>
              </a:r>
              <a:r>
                <a:rPr lang="en" sz="4800">
                  <a:solidFill>
                    <a:schemeClr val="dk1"/>
                  </a:solidFill>
                  <a:latin typeface="Roboto Light"/>
                  <a:ea typeface="Roboto Light"/>
                  <a:cs typeface="Roboto Light"/>
                  <a:sym typeface="Roboto Light"/>
                </a:rPr>
                <a:t> </a:t>
              </a:r>
              <a:r>
                <a:rPr i="1" lang="en" sz="4800">
                  <a:solidFill>
                    <a:schemeClr val="dk1"/>
                  </a:solidFill>
                  <a:latin typeface="Old Standard TT"/>
                  <a:ea typeface="Old Standard TT"/>
                  <a:cs typeface="Old Standard TT"/>
                  <a:sym typeface="Old Standard TT"/>
                </a:rPr>
                <a:t>𝜇</a:t>
              </a:r>
              <a:endParaRPr sz="4800">
                <a:latin typeface="Roboto Light"/>
                <a:ea typeface="Roboto Light"/>
                <a:cs typeface="Roboto Light"/>
                <a:sym typeface="Roboto Light"/>
              </a:endParaRPr>
            </a:p>
          </p:txBody>
        </p:sp>
        <p:cxnSp>
          <p:nvCxnSpPr>
            <p:cNvPr id="1774" name="Google Shape;1774;p126"/>
            <p:cNvCxnSpPr/>
            <p:nvPr/>
          </p:nvCxnSpPr>
          <p:spPr>
            <a:xfrm>
              <a:off x="1709850" y="2390775"/>
              <a:ext cx="1404900" cy="0"/>
            </a:xfrm>
            <a:prstGeom prst="straightConnector1">
              <a:avLst/>
            </a:prstGeom>
            <a:noFill/>
            <a:ln cap="flat" cmpd="sng" w="9525">
              <a:solidFill>
                <a:schemeClr val="dk1"/>
              </a:solidFill>
              <a:prstDash val="solid"/>
              <a:round/>
              <a:headEnd len="med" w="med" type="none"/>
              <a:tailEnd len="med" w="med" type="none"/>
            </a:ln>
          </p:spPr>
        </p:cxnSp>
        <p:sp>
          <p:nvSpPr>
            <p:cNvPr id="1775" name="Google Shape;1775;p126"/>
            <p:cNvSpPr txBox="1"/>
            <p:nvPr/>
          </p:nvSpPr>
          <p:spPr>
            <a:xfrm>
              <a:off x="2257350" y="2264925"/>
              <a:ext cx="581100" cy="73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i="1" lang="en" sz="4800">
                  <a:solidFill>
                    <a:schemeClr val="dk1"/>
                  </a:solidFill>
                  <a:latin typeface="Roboto Light"/>
                  <a:ea typeface="Roboto Light"/>
                  <a:cs typeface="Roboto Light"/>
                  <a:sym typeface="Roboto Light"/>
                </a:rPr>
                <a:t>𝜎</a:t>
              </a:r>
              <a:endParaRPr sz="4800">
                <a:latin typeface="Roboto Light"/>
                <a:ea typeface="Roboto Light"/>
                <a:cs typeface="Roboto Light"/>
                <a:sym typeface="Roboto Light"/>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81" name="Google Shape;1781;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https://becominghuman.ai</a:t>
            </a:r>
            <a:endParaRPr/>
          </a:p>
        </p:txBody>
      </p:sp>
      <p:sp>
        <p:nvSpPr>
          <p:cNvPr id="1782" name="Google Shape;1782;p12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Scaling</a:t>
            </a:r>
            <a:r>
              <a:rPr lang="en">
                <a:solidFill>
                  <a:schemeClr val="dk1"/>
                </a:solidFill>
              </a:rPr>
              <a:t> Data</a:t>
            </a:r>
            <a:endParaRPr sz="3500">
              <a:solidFill>
                <a:srgbClr val="00C8E9"/>
              </a:solidFill>
            </a:endParaRPr>
          </a:p>
        </p:txBody>
      </p:sp>
      <p:sp>
        <p:nvSpPr>
          <p:cNvPr id="1783" name="Google Shape;1783;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Data </a:t>
            </a:r>
            <a:r>
              <a:rPr b="1" lang="en"/>
              <a:t>standardization</a:t>
            </a:r>
            <a:r>
              <a:rPr lang="en"/>
              <a:t> is a common practice in the data preprocessing steps that occur before training a machine learning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784" name="Google Shape;1784;p127"/>
          <p:cNvCxnSpPr/>
          <p:nvPr/>
        </p:nvCxnSpPr>
        <p:spPr>
          <a:xfrm>
            <a:off x="759318" y="2197862"/>
            <a:ext cx="0" cy="2040300"/>
          </a:xfrm>
          <a:prstGeom prst="straightConnector1">
            <a:avLst/>
          </a:prstGeom>
          <a:noFill/>
          <a:ln cap="flat" cmpd="sng" w="19050">
            <a:solidFill>
              <a:srgbClr val="000000"/>
            </a:solidFill>
            <a:prstDash val="solid"/>
            <a:round/>
            <a:headEnd len="med" w="med" type="stealth"/>
            <a:tailEnd len="med" w="med" type="none"/>
          </a:ln>
        </p:spPr>
      </p:cxnSp>
      <p:cxnSp>
        <p:nvCxnSpPr>
          <p:cNvPr id="1785" name="Google Shape;1785;p127"/>
          <p:cNvCxnSpPr/>
          <p:nvPr/>
        </p:nvCxnSpPr>
        <p:spPr>
          <a:xfrm>
            <a:off x="1779318" y="3217867"/>
            <a:ext cx="0" cy="2040300"/>
          </a:xfrm>
          <a:prstGeom prst="straightConnector1">
            <a:avLst/>
          </a:prstGeom>
          <a:noFill/>
          <a:ln cap="flat" cmpd="sng" w="19050">
            <a:solidFill>
              <a:srgbClr val="000000"/>
            </a:solidFill>
            <a:prstDash val="solid"/>
            <a:round/>
            <a:headEnd len="med" w="med" type="stealth"/>
            <a:tailEnd len="med" w="med" type="none"/>
          </a:ln>
        </p:spPr>
      </p:cxnSp>
      <p:sp>
        <p:nvSpPr>
          <p:cNvPr id="1786" name="Google Shape;1786;p127"/>
          <p:cNvSpPr/>
          <p:nvPr/>
        </p:nvSpPr>
        <p:spPr>
          <a:xfrm>
            <a:off x="1795787" y="2589608"/>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7"/>
          <p:cNvSpPr/>
          <p:nvPr/>
        </p:nvSpPr>
        <p:spPr>
          <a:xfrm>
            <a:off x="1154068" y="3047472"/>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7"/>
          <p:cNvSpPr/>
          <p:nvPr/>
        </p:nvSpPr>
        <p:spPr>
          <a:xfrm>
            <a:off x="1308921" y="2416469"/>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7"/>
          <p:cNvSpPr/>
          <p:nvPr/>
        </p:nvSpPr>
        <p:spPr>
          <a:xfrm>
            <a:off x="875524" y="3490931"/>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7"/>
          <p:cNvSpPr/>
          <p:nvPr/>
        </p:nvSpPr>
        <p:spPr>
          <a:xfrm>
            <a:off x="1547823" y="3431112"/>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7"/>
          <p:cNvSpPr/>
          <p:nvPr/>
        </p:nvSpPr>
        <p:spPr>
          <a:xfrm rot="5400000">
            <a:off x="2415784" y="3321118"/>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27"/>
          <p:cNvSpPr/>
          <p:nvPr/>
        </p:nvSpPr>
        <p:spPr>
          <a:xfrm rot="5400000">
            <a:off x="1859579" y="3753127"/>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27"/>
          <p:cNvSpPr/>
          <p:nvPr/>
        </p:nvSpPr>
        <p:spPr>
          <a:xfrm rot="5400000">
            <a:off x="2029366" y="3042948"/>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7"/>
          <p:cNvSpPr/>
          <p:nvPr/>
        </p:nvSpPr>
        <p:spPr>
          <a:xfrm rot="5400000">
            <a:off x="2355262" y="3904092"/>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5" name="Google Shape;1795;p127"/>
          <p:cNvCxnSpPr/>
          <p:nvPr/>
        </p:nvCxnSpPr>
        <p:spPr>
          <a:xfrm>
            <a:off x="3712743" y="2197862"/>
            <a:ext cx="0" cy="2040300"/>
          </a:xfrm>
          <a:prstGeom prst="straightConnector1">
            <a:avLst/>
          </a:prstGeom>
          <a:noFill/>
          <a:ln cap="flat" cmpd="sng" w="19050">
            <a:solidFill>
              <a:srgbClr val="000000"/>
            </a:solidFill>
            <a:prstDash val="solid"/>
            <a:round/>
            <a:headEnd len="med" w="med" type="stealth"/>
            <a:tailEnd len="med" w="med" type="none"/>
          </a:ln>
        </p:spPr>
      </p:cxnSp>
      <p:cxnSp>
        <p:nvCxnSpPr>
          <p:cNvPr id="1796" name="Google Shape;1796;p127"/>
          <p:cNvCxnSpPr/>
          <p:nvPr/>
        </p:nvCxnSpPr>
        <p:spPr>
          <a:xfrm>
            <a:off x="4732743" y="3217867"/>
            <a:ext cx="0" cy="2040300"/>
          </a:xfrm>
          <a:prstGeom prst="straightConnector1">
            <a:avLst/>
          </a:prstGeom>
          <a:noFill/>
          <a:ln cap="flat" cmpd="sng" w="19050">
            <a:solidFill>
              <a:srgbClr val="000000"/>
            </a:solidFill>
            <a:prstDash val="solid"/>
            <a:round/>
            <a:headEnd len="med" w="med" type="stealth"/>
            <a:tailEnd len="med" w="med" type="none"/>
          </a:ln>
        </p:spPr>
      </p:cxnSp>
      <p:sp>
        <p:nvSpPr>
          <p:cNvPr id="1797" name="Google Shape;1797;p127"/>
          <p:cNvSpPr txBox="1"/>
          <p:nvPr/>
        </p:nvSpPr>
        <p:spPr>
          <a:xfrm>
            <a:off x="4664968" y="4238016"/>
            <a:ext cx="3471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p:txBody>
      </p:sp>
      <p:sp>
        <p:nvSpPr>
          <p:cNvPr id="1798" name="Google Shape;1798;p127"/>
          <p:cNvSpPr/>
          <p:nvPr/>
        </p:nvSpPr>
        <p:spPr>
          <a:xfrm>
            <a:off x="3710113" y="3139850"/>
            <a:ext cx="1098300" cy="1098300"/>
          </a:xfrm>
          <a:prstGeom prst="rect">
            <a:avLst/>
          </a:prstGeom>
          <a:noFill/>
          <a:ln cap="flat" cmpd="sng" w="38100">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9" name="Google Shape;1799;p127"/>
          <p:cNvGrpSpPr/>
          <p:nvPr/>
        </p:nvGrpSpPr>
        <p:grpSpPr>
          <a:xfrm>
            <a:off x="3812446" y="3249370"/>
            <a:ext cx="893666" cy="879269"/>
            <a:chOff x="5500421" y="2818008"/>
            <a:chExt cx="893666" cy="879269"/>
          </a:xfrm>
        </p:grpSpPr>
        <p:sp>
          <p:nvSpPr>
            <p:cNvPr id="1800" name="Google Shape;1800;p127"/>
            <p:cNvSpPr/>
            <p:nvPr/>
          </p:nvSpPr>
          <p:spPr>
            <a:xfrm>
              <a:off x="5870812" y="2818008"/>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7"/>
            <p:cNvSpPr/>
            <p:nvPr/>
          </p:nvSpPr>
          <p:spPr>
            <a:xfrm>
              <a:off x="5778968" y="3047472"/>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7"/>
            <p:cNvSpPr/>
            <p:nvPr/>
          </p:nvSpPr>
          <p:spPr>
            <a:xfrm>
              <a:off x="5500421" y="3042944"/>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7"/>
            <p:cNvSpPr/>
            <p:nvPr/>
          </p:nvSpPr>
          <p:spPr>
            <a:xfrm>
              <a:off x="5500424" y="3490931"/>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7"/>
            <p:cNvSpPr/>
            <p:nvPr/>
          </p:nvSpPr>
          <p:spPr>
            <a:xfrm>
              <a:off x="5778973" y="3321137"/>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7"/>
            <p:cNvSpPr/>
            <p:nvPr/>
          </p:nvSpPr>
          <p:spPr>
            <a:xfrm rot="5400000">
              <a:off x="6134884" y="2987793"/>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7"/>
            <p:cNvSpPr/>
            <p:nvPr/>
          </p:nvSpPr>
          <p:spPr>
            <a:xfrm rot="5400000">
              <a:off x="5870804" y="3527477"/>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7"/>
            <p:cNvSpPr/>
            <p:nvPr/>
          </p:nvSpPr>
          <p:spPr>
            <a:xfrm rot="5400000">
              <a:off x="6040591" y="3212748"/>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7"/>
            <p:cNvSpPr/>
            <p:nvPr/>
          </p:nvSpPr>
          <p:spPr>
            <a:xfrm rot="5400000">
              <a:off x="6224287" y="3490917"/>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09" name="Google Shape;1809;p127"/>
          <p:cNvCxnSpPr/>
          <p:nvPr/>
        </p:nvCxnSpPr>
        <p:spPr>
          <a:xfrm>
            <a:off x="7550275" y="2197862"/>
            <a:ext cx="0" cy="2429700"/>
          </a:xfrm>
          <a:prstGeom prst="straightConnector1">
            <a:avLst/>
          </a:prstGeom>
          <a:noFill/>
          <a:ln cap="flat" cmpd="sng" w="19050">
            <a:solidFill>
              <a:srgbClr val="000000"/>
            </a:solidFill>
            <a:prstDash val="solid"/>
            <a:round/>
            <a:headEnd len="med" w="med" type="stealth"/>
            <a:tailEnd len="med" w="med" type="stealth"/>
          </a:ln>
        </p:spPr>
      </p:cxnSp>
      <p:cxnSp>
        <p:nvCxnSpPr>
          <p:cNvPr id="1810" name="Google Shape;1810;p127"/>
          <p:cNvCxnSpPr/>
          <p:nvPr/>
        </p:nvCxnSpPr>
        <p:spPr>
          <a:xfrm rot="10800000">
            <a:off x="6319375" y="3395762"/>
            <a:ext cx="2461800" cy="33900"/>
          </a:xfrm>
          <a:prstGeom prst="straightConnector1">
            <a:avLst/>
          </a:prstGeom>
          <a:noFill/>
          <a:ln cap="flat" cmpd="sng" w="19050">
            <a:solidFill>
              <a:srgbClr val="000000"/>
            </a:solidFill>
            <a:prstDash val="solid"/>
            <a:round/>
            <a:headEnd len="med" w="med" type="stealth"/>
            <a:tailEnd len="med" w="med" type="stealth"/>
          </a:ln>
        </p:spPr>
      </p:cxnSp>
      <p:sp>
        <p:nvSpPr>
          <p:cNvPr id="1811" name="Google Shape;1811;p127"/>
          <p:cNvSpPr/>
          <p:nvPr/>
        </p:nvSpPr>
        <p:spPr>
          <a:xfrm>
            <a:off x="6805829" y="2571750"/>
            <a:ext cx="1493100" cy="1666500"/>
          </a:xfrm>
          <a:prstGeom prst="rect">
            <a:avLst/>
          </a:prstGeom>
          <a:noFill/>
          <a:ln cap="flat" cmpd="sng" w="38100">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7"/>
          <p:cNvSpPr/>
          <p:nvPr/>
        </p:nvSpPr>
        <p:spPr>
          <a:xfrm>
            <a:off x="7794987" y="2640270"/>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7"/>
          <p:cNvSpPr/>
          <p:nvPr/>
        </p:nvSpPr>
        <p:spPr>
          <a:xfrm>
            <a:off x="7904943" y="3042960"/>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7"/>
          <p:cNvSpPr/>
          <p:nvPr/>
        </p:nvSpPr>
        <p:spPr>
          <a:xfrm>
            <a:off x="7692859" y="2893819"/>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7"/>
          <p:cNvSpPr/>
          <p:nvPr/>
        </p:nvSpPr>
        <p:spPr>
          <a:xfrm>
            <a:off x="7077974" y="3753131"/>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7"/>
          <p:cNvSpPr/>
          <p:nvPr/>
        </p:nvSpPr>
        <p:spPr>
          <a:xfrm>
            <a:off x="6984373" y="3527387"/>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27"/>
          <p:cNvSpPr/>
          <p:nvPr/>
        </p:nvSpPr>
        <p:spPr>
          <a:xfrm rot="5400000">
            <a:off x="8005234" y="2810081"/>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7"/>
          <p:cNvSpPr/>
          <p:nvPr/>
        </p:nvSpPr>
        <p:spPr>
          <a:xfrm rot="5400000">
            <a:off x="7236929" y="3527377"/>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7"/>
          <p:cNvSpPr/>
          <p:nvPr/>
        </p:nvSpPr>
        <p:spPr>
          <a:xfrm rot="5400000">
            <a:off x="7625166" y="3158573"/>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7"/>
          <p:cNvSpPr/>
          <p:nvPr/>
        </p:nvSpPr>
        <p:spPr>
          <a:xfrm rot="5400000">
            <a:off x="7328162" y="3794892"/>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7"/>
          <p:cNvSpPr/>
          <p:nvPr/>
        </p:nvSpPr>
        <p:spPr>
          <a:xfrm>
            <a:off x="7154174" y="3978881"/>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27"/>
          <p:cNvSpPr/>
          <p:nvPr/>
        </p:nvSpPr>
        <p:spPr>
          <a:xfrm>
            <a:off x="6908174" y="3904106"/>
            <a:ext cx="169800" cy="16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7"/>
          <p:cNvSpPr txBox="1"/>
          <p:nvPr/>
        </p:nvSpPr>
        <p:spPr>
          <a:xfrm>
            <a:off x="8298924" y="3441875"/>
            <a:ext cx="261900" cy="340800"/>
          </a:xfrm>
          <a:prstGeom prst="rect">
            <a:avLst/>
          </a:prstGeom>
          <a:noFill/>
          <a:ln>
            <a:noFill/>
          </a:ln>
        </p:spPr>
        <p:txBody>
          <a:bodyPr anchorCtr="0" anchor="t" bIns="91425" lIns="91425" spcFirstLastPara="1" rIns="91425" wrap="square" tIns="45700">
            <a:noAutofit/>
          </a:bodyPr>
          <a:lstStyle/>
          <a:p>
            <a:pPr indent="0" lvl="0" marL="0" rtl="0" algn="ctr">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p:txBody>
      </p:sp>
      <p:sp>
        <p:nvSpPr>
          <p:cNvPr id="1824" name="Google Shape;1824;p127"/>
          <p:cNvSpPr/>
          <p:nvPr/>
        </p:nvSpPr>
        <p:spPr>
          <a:xfrm>
            <a:off x="490675" y="1635025"/>
            <a:ext cx="2461800" cy="360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Actual data</a:t>
            </a:r>
            <a:endParaRPr b="1" sz="1200">
              <a:solidFill>
                <a:srgbClr val="0C343D"/>
              </a:solidFill>
              <a:latin typeface="Roboto"/>
              <a:ea typeface="Roboto"/>
              <a:cs typeface="Roboto"/>
              <a:sym typeface="Roboto"/>
            </a:endParaRPr>
          </a:p>
        </p:txBody>
      </p:sp>
      <p:sp>
        <p:nvSpPr>
          <p:cNvPr id="1825" name="Google Shape;1825;p127"/>
          <p:cNvSpPr/>
          <p:nvPr/>
        </p:nvSpPr>
        <p:spPr>
          <a:xfrm>
            <a:off x="3485400" y="1635025"/>
            <a:ext cx="2461800" cy="360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After scaling</a:t>
            </a:r>
            <a:endParaRPr b="1" sz="1600">
              <a:solidFill>
                <a:schemeClr val="dk1"/>
              </a:solidFill>
              <a:latin typeface="Roboto"/>
              <a:ea typeface="Roboto"/>
              <a:cs typeface="Roboto"/>
              <a:sym typeface="Roboto"/>
            </a:endParaRPr>
          </a:p>
        </p:txBody>
      </p:sp>
      <p:sp>
        <p:nvSpPr>
          <p:cNvPr id="1826" name="Google Shape;1826;p127"/>
          <p:cNvSpPr/>
          <p:nvPr/>
        </p:nvSpPr>
        <p:spPr>
          <a:xfrm>
            <a:off x="6319400" y="1635025"/>
            <a:ext cx="2461800" cy="360300"/>
          </a:xfrm>
          <a:prstGeom prst="roundRect">
            <a:avLst>
              <a:gd fmla="val 16667" name="adj"/>
            </a:avLst>
          </a:prstGeom>
          <a:solidFill>
            <a:srgbClr val="F2F5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After standardization</a:t>
            </a:r>
            <a:endParaRPr b="1" sz="1600">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2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Scaling</a:t>
            </a:r>
            <a:r>
              <a:rPr lang="en">
                <a:solidFill>
                  <a:schemeClr val="dk1"/>
                </a:solidFill>
              </a:rPr>
              <a:t>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32" name="Google Shape;183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3" name="Google Shape;1833;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34" name="Google Shape;1834;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review one of our credit card spending datasets to illustrate how standard scaling works.</a:t>
            </a:r>
            <a:endParaRPr/>
          </a:p>
        </p:txBody>
      </p:sp>
      <p:pic>
        <p:nvPicPr>
          <p:cNvPr id="1835" name="Google Shape;1835;p128"/>
          <p:cNvPicPr preferRelativeResize="0"/>
          <p:nvPr/>
        </p:nvPicPr>
        <p:blipFill>
          <a:blip r:embed="rId3">
            <a:alphaModFix/>
          </a:blip>
          <a:stretch>
            <a:fillRect/>
          </a:stretch>
        </p:blipFill>
        <p:spPr>
          <a:xfrm>
            <a:off x="510400" y="1463900"/>
            <a:ext cx="7886700" cy="3190875"/>
          </a:xfrm>
          <a:prstGeom prst="rect">
            <a:avLst/>
          </a:prstGeom>
          <a:noFill/>
          <a:ln cap="flat" cmpd="sng" w="9525">
            <a:solidFill>
              <a:srgbClr val="78909C"/>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12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Applying Standard Scaling</a:t>
            </a:r>
            <a:endParaRPr/>
          </a:p>
        </p:txBody>
      </p:sp>
      <p:sp>
        <p:nvSpPr>
          <p:cNvPr id="1841" name="Google Shape;1841;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2" name="Google Shape;1842;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8" name="Google Shape;1848;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4" name="Google Shape;1854;p1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55" name="Google Shape;1855;p13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32"/>
          <p:cNvSpPr txBox="1"/>
          <p:nvPr>
            <p:ph idx="1" type="subTitle"/>
          </p:nvPr>
        </p:nvSpPr>
        <p:spPr>
          <a:xfrm>
            <a:off x="5345350" y="2524200"/>
            <a:ext cx="3798600" cy="1656300"/>
          </a:xfrm>
          <a:prstGeom prst="rect">
            <a:avLst/>
          </a:prstGeom>
        </p:spPr>
        <p:txBody>
          <a:bodyPr anchorCtr="0" anchor="t" bIns="0" lIns="0" spcFirstLastPara="1" rIns="457200" wrap="square" tIns="0">
            <a:noAutofit/>
          </a:bodyPr>
          <a:lstStyle/>
          <a:p>
            <a:pPr indent="0" lvl="0" marL="0" rtl="0" algn="l">
              <a:spcBef>
                <a:spcPts val="0"/>
              </a:spcBef>
              <a:spcAft>
                <a:spcPts val="0"/>
              </a:spcAft>
              <a:buNone/>
            </a:pPr>
            <a:r>
              <a:rPr lang="en"/>
              <a:t>a</a:t>
            </a:r>
            <a:r>
              <a:rPr lang="en"/>
              <a:t>n important aspect of machine learning is data preparation, </a:t>
            </a:r>
            <a:br>
              <a:rPr lang="en"/>
            </a:br>
            <a:r>
              <a:rPr lang="en"/>
              <a:t>or data preprocessing.</a:t>
            </a:r>
            <a:endParaRPr/>
          </a:p>
        </p:txBody>
      </p:sp>
      <p:sp>
        <p:nvSpPr>
          <p:cNvPr id="1861" name="Google Shape;1861;p132"/>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pic>
        <p:nvPicPr>
          <p:cNvPr id="1866" name="Google Shape;1866;p133"/>
          <p:cNvPicPr preferRelativeResize="0"/>
          <p:nvPr/>
        </p:nvPicPr>
        <p:blipFill rotWithShape="1">
          <a:blip r:embed="rId3">
            <a:alphaModFix/>
          </a:blip>
          <a:srcRect b="17122" l="12219" r="14077" t="0"/>
          <a:stretch/>
        </p:blipFill>
        <p:spPr>
          <a:xfrm>
            <a:off x="1357763" y="1171550"/>
            <a:ext cx="6428825" cy="3614325"/>
          </a:xfrm>
          <a:prstGeom prst="rect">
            <a:avLst/>
          </a:prstGeom>
          <a:noFill/>
          <a:ln>
            <a:noFill/>
          </a:ln>
        </p:spPr>
      </p:pic>
      <p:sp>
        <p:nvSpPr>
          <p:cNvPr id="1867" name="Google Shape;1867;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import a dataset</a:t>
            </a:r>
            <a:r>
              <a:rPr lang="en"/>
              <a:t> into a Pandas DataFrames, but that doesn't mean all the data is ready for immediate analysis by a machine learning model.</a:t>
            </a:r>
            <a:endParaRPr/>
          </a:p>
        </p:txBody>
      </p:sp>
      <p:sp>
        <p:nvSpPr>
          <p:cNvPr id="1868" name="Google Shape;1868;p13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Preprocessing Data</a:t>
            </a:r>
            <a:endParaRPr/>
          </a:p>
        </p:txBody>
      </p:sp>
      <p:sp>
        <p:nvSpPr>
          <p:cNvPr id="1869" name="Google Shape;1869;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0" name="Google Shape;1870;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3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Preprocessing Data</a:t>
            </a:r>
            <a:endParaRPr/>
          </a:p>
        </p:txBody>
      </p:sp>
      <p:sp>
        <p:nvSpPr>
          <p:cNvPr id="1876" name="Google Shape;1876;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should consider the following factors when feeding data to a </a:t>
            </a:r>
            <a:r>
              <a:rPr lang="en"/>
              <a:t>machine learning model:</a:t>
            </a:r>
            <a:endParaRPr/>
          </a:p>
        </p:txBody>
      </p:sp>
      <p:sp>
        <p:nvSpPr>
          <p:cNvPr id="1877" name="Google Shape;1877;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8" name="Google Shape;1878;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79" name="Google Shape;1879;p134"/>
          <p:cNvSpPr/>
          <p:nvPr/>
        </p:nvSpPr>
        <p:spPr>
          <a:xfrm flipH="1">
            <a:off x="724275" y="20901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80" name="Google Shape;1880;p134"/>
          <p:cNvSpPr txBox="1"/>
          <p:nvPr>
            <p:ph idx="1" type="subTitle"/>
          </p:nvPr>
        </p:nvSpPr>
        <p:spPr>
          <a:xfrm>
            <a:off x="724275" y="2090225"/>
            <a:ext cx="2428500" cy="2662800"/>
          </a:xfrm>
          <a:prstGeom prst="rect">
            <a:avLst/>
          </a:prstGeom>
          <a:noFill/>
          <a:ln>
            <a:noFill/>
          </a:ln>
        </p:spPr>
        <p:txBody>
          <a:bodyPr anchorCtr="0" anchor="t" bIns="91425" lIns="182875" spcFirstLastPara="1" rIns="182875" wrap="square" tIns="137150">
            <a:noAutofit/>
          </a:bodyPr>
          <a:lstStyle/>
          <a:p>
            <a:pPr indent="0" lvl="0" marL="0" rtl="0" algn="l">
              <a:spcBef>
                <a:spcPts val="0"/>
              </a:spcBef>
              <a:spcAft>
                <a:spcPts val="0"/>
              </a:spcAft>
              <a:buNone/>
            </a:pPr>
            <a:r>
              <a:rPr lang="en" sz="1600">
                <a:latin typeface="Roboto"/>
                <a:ea typeface="Roboto"/>
                <a:cs typeface="Roboto"/>
                <a:sym typeface="Roboto"/>
              </a:rPr>
              <a:t>M</a:t>
            </a:r>
            <a:r>
              <a:rPr lang="en" sz="1600">
                <a:latin typeface="Roboto"/>
                <a:ea typeface="Roboto"/>
                <a:cs typeface="Roboto"/>
                <a:sym typeface="Roboto"/>
              </a:rPr>
              <a:t>ost machine learning models cannot directly work with data that is in the form of strings or text. </a:t>
            </a:r>
            <a:endParaRPr sz="1600">
              <a:latin typeface="Roboto"/>
              <a:ea typeface="Roboto"/>
              <a:cs typeface="Roboto"/>
              <a:sym typeface="Roboto"/>
            </a:endParaRPr>
          </a:p>
          <a:p>
            <a:pPr indent="0" lvl="0" marL="0" rtl="0" algn="l">
              <a:spcBef>
                <a:spcPts val="1000"/>
              </a:spcBef>
              <a:spcAft>
                <a:spcPts val="0"/>
              </a:spcAft>
              <a:buNone/>
            </a:pPr>
            <a:r>
              <a:rPr lang="en" sz="1600">
                <a:latin typeface="Roboto"/>
                <a:ea typeface="Roboto"/>
                <a:cs typeface="Roboto"/>
                <a:sym typeface="Roboto"/>
              </a:rPr>
              <a:t>We must encode, or convert, these elements into numeric categories.</a:t>
            </a:r>
            <a:endParaRPr sz="1600">
              <a:latin typeface="Roboto"/>
              <a:ea typeface="Roboto"/>
              <a:cs typeface="Roboto"/>
              <a:sym typeface="Roboto"/>
            </a:endParaRPr>
          </a:p>
        </p:txBody>
      </p:sp>
      <p:grpSp>
        <p:nvGrpSpPr>
          <p:cNvPr id="1881" name="Google Shape;1881;p134"/>
          <p:cNvGrpSpPr/>
          <p:nvPr/>
        </p:nvGrpSpPr>
        <p:grpSpPr>
          <a:xfrm>
            <a:off x="457181" y="1497503"/>
            <a:ext cx="533372" cy="533480"/>
            <a:chOff x="457200" y="1378813"/>
            <a:chExt cx="695400" cy="695450"/>
          </a:xfrm>
        </p:grpSpPr>
        <p:sp>
          <p:nvSpPr>
            <p:cNvPr id="1882" name="Google Shape;1882;p13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883" name="Google Shape;1883;p134"/>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134"/>
          <p:cNvGrpSpPr/>
          <p:nvPr/>
        </p:nvGrpSpPr>
        <p:grpSpPr>
          <a:xfrm>
            <a:off x="3228956" y="1497503"/>
            <a:ext cx="533372" cy="533480"/>
            <a:chOff x="457200" y="1378813"/>
            <a:chExt cx="695400" cy="695450"/>
          </a:xfrm>
        </p:grpSpPr>
        <p:sp>
          <p:nvSpPr>
            <p:cNvPr id="1885" name="Google Shape;1885;p13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886" name="Google Shape;1886;p134"/>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887" name="Google Shape;1887;p134"/>
          <p:cNvSpPr/>
          <p:nvPr/>
        </p:nvSpPr>
        <p:spPr>
          <a:xfrm flipH="1">
            <a:off x="3496050" y="20901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88" name="Google Shape;1888;p134"/>
          <p:cNvSpPr txBox="1"/>
          <p:nvPr>
            <p:ph idx="2" type="subTitle"/>
          </p:nvPr>
        </p:nvSpPr>
        <p:spPr>
          <a:xfrm>
            <a:off x="3496050" y="2090237"/>
            <a:ext cx="2371500" cy="2662800"/>
          </a:xfrm>
          <a:prstGeom prst="rect">
            <a:avLst/>
          </a:prstGeom>
          <a:noFill/>
          <a:ln>
            <a:noFill/>
          </a:ln>
        </p:spPr>
        <p:txBody>
          <a:bodyPr anchorCtr="0" anchor="t" bIns="91425" lIns="182875" spcFirstLastPara="1" rIns="182875" wrap="square" tIns="137150">
            <a:noAutofit/>
          </a:bodyPr>
          <a:lstStyle/>
          <a:p>
            <a:pPr indent="0" lvl="0" marL="0" rtl="0" algn="l">
              <a:spcBef>
                <a:spcPts val="0"/>
              </a:spcBef>
              <a:spcAft>
                <a:spcPts val="1000"/>
              </a:spcAft>
              <a:buClr>
                <a:schemeClr val="dk1"/>
              </a:buClr>
              <a:buSzPts val="1100"/>
              <a:buFont typeface="Arial"/>
              <a:buNone/>
            </a:pPr>
            <a:r>
              <a:rPr lang="en" sz="1600">
                <a:solidFill>
                  <a:schemeClr val="dk1"/>
                </a:solidFill>
                <a:latin typeface="Roboto"/>
                <a:ea typeface="Roboto"/>
                <a:cs typeface="Roboto"/>
                <a:sym typeface="Roboto"/>
              </a:rPr>
              <a:t>Machine learning algorithms have trouble learning about data with wildly different scales.</a:t>
            </a:r>
            <a:endParaRPr>
              <a:latin typeface="Roboto"/>
              <a:ea typeface="Roboto"/>
              <a:cs typeface="Roboto"/>
              <a:sym typeface="Roboto"/>
            </a:endParaRPr>
          </a:p>
        </p:txBody>
      </p:sp>
      <p:grpSp>
        <p:nvGrpSpPr>
          <p:cNvPr id="1889" name="Google Shape;1889;p134"/>
          <p:cNvGrpSpPr/>
          <p:nvPr/>
        </p:nvGrpSpPr>
        <p:grpSpPr>
          <a:xfrm>
            <a:off x="6134081" y="1498253"/>
            <a:ext cx="533372" cy="533480"/>
            <a:chOff x="457200" y="1378813"/>
            <a:chExt cx="695400" cy="695450"/>
          </a:xfrm>
        </p:grpSpPr>
        <p:sp>
          <p:nvSpPr>
            <p:cNvPr id="1890" name="Google Shape;1890;p134"/>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891" name="Google Shape;1891;p13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892" name="Google Shape;1892;p134"/>
          <p:cNvSpPr/>
          <p:nvPr/>
        </p:nvSpPr>
        <p:spPr>
          <a:xfrm flipH="1">
            <a:off x="6401175" y="20909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93" name="Google Shape;1893;p134"/>
          <p:cNvSpPr txBox="1"/>
          <p:nvPr>
            <p:ph idx="3" type="subTitle"/>
          </p:nvPr>
        </p:nvSpPr>
        <p:spPr>
          <a:xfrm>
            <a:off x="6401175" y="2090987"/>
            <a:ext cx="2371500" cy="2662800"/>
          </a:xfrm>
          <a:prstGeom prst="rect">
            <a:avLst/>
          </a:prstGeom>
          <a:noFill/>
          <a:ln>
            <a:noFill/>
          </a:ln>
        </p:spPr>
        <p:txBody>
          <a:bodyPr anchorCtr="0" anchor="t" bIns="91425" lIns="182875" spcFirstLastPara="1" rIns="182875" wrap="square" tIns="137150">
            <a:noAutofit/>
          </a:bodyPr>
          <a:lstStyle/>
          <a:p>
            <a:pPr indent="0" lvl="0" marL="0" rtl="0" algn="l">
              <a:spcBef>
                <a:spcPts val="0"/>
              </a:spcBef>
              <a:spcAft>
                <a:spcPts val="0"/>
              </a:spcAft>
              <a:buNone/>
            </a:pPr>
            <a:r>
              <a:rPr lang="en" sz="1600">
                <a:latin typeface="Roboto"/>
                <a:ea typeface="Roboto"/>
                <a:cs typeface="Roboto"/>
                <a:sym typeface="Roboto"/>
              </a:rPr>
              <a:t>M</a:t>
            </a:r>
            <a:r>
              <a:rPr lang="en" sz="1600">
                <a:latin typeface="Roboto"/>
                <a:ea typeface="Roboto"/>
                <a:cs typeface="Roboto"/>
                <a:sym typeface="Roboto"/>
              </a:rPr>
              <a:t>issing values are difficult for machine learning models to navigate.</a:t>
            </a:r>
            <a:endParaRPr sz="16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3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Preprocessing Data</a:t>
            </a:r>
            <a:endParaRPr>
              <a:solidFill>
                <a:schemeClr val="dk1"/>
              </a:solidFill>
            </a:endParaRPr>
          </a:p>
          <a:p>
            <a:pPr indent="0" lvl="0" marL="0" rtl="0" algn="l">
              <a:spcBef>
                <a:spcPts val="0"/>
              </a:spcBef>
              <a:spcAft>
                <a:spcPts val="0"/>
              </a:spcAft>
              <a:buNone/>
            </a:pPr>
            <a:r>
              <a:t/>
            </a:r>
            <a:endParaRPr/>
          </a:p>
        </p:txBody>
      </p:sp>
      <p:sp>
        <p:nvSpPr>
          <p:cNvPr id="1899" name="Google Shape;1899;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is a saying, </a:t>
            </a:r>
            <a:r>
              <a:rPr b="1" lang="en"/>
              <a:t>“Garbage in, garbage out.” </a:t>
            </a:r>
            <a:endParaRPr b="1"/>
          </a:p>
        </p:txBody>
      </p:sp>
      <p:sp>
        <p:nvSpPr>
          <p:cNvPr id="1900" name="Google Shape;1900;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1" name="Google Shape;1901;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02" name="Google Shape;1902;p135"/>
          <p:cNvSpPr txBox="1"/>
          <p:nvPr>
            <p:ph idx="3" type="body"/>
          </p:nvPr>
        </p:nvSpPr>
        <p:spPr>
          <a:xfrm>
            <a:off x="175" y="1183050"/>
            <a:ext cx="9144000" cy="798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chemeClr val="dk1"/>
                </a:solidFill>
              </a:rPr>
              <a:t>The data going into a machine learning model must be clean for the predictions coming out of it to be accurate.</a:t>
            </a:r>
            <a:endParaRPr/>
          </a:p>
        </p:txBody>
      </p:sp>
      <p:pic>
        <p:nvPicPr>
          <p:cNvPr id="1903" name="Google Shape;1903;p135"/>
          <p:cNvPicPr preferRelativeResize="0"/>
          <p:nvPr/>
        </p:nvPicPr>
        <p:blipFill>
          <a:blip r:embed="rId3">
            <a:alphaModFix/>
          </a:blip>
          <a:stretch>
            <a:fillRect/>
          </a:stretch>
        </p:blipFill>
        <p:spPr>
          <a:xfrm>
            <a:off x="1244650" y="1904050"/>
            <a:ext cx="2917755" cy="2917750"/>
          </a:xfrm>
          <a:prstGeom prst="rect">
            <a:avLst/>
          </a:prstGeom>
          <a:noFill/>
          <a:ln>
            <a:noFill/>
          </a:ln>
        </p:spPr>
      </p:pic>
      <p:pic>
        <p:nvPicPr>
          <p:cNvPr id="1904" name="Google Shape;1904;p135"/>
          <p:cNvPicPr preferRelativeResize="0"/>
          <p:nvPr/>
        </p:nvPicPr>
        <p:blipFill rotWithShape="1">
          <a:blip r:embed="rId4">
            <a:alphaModFix/>
          </a:blip>
          <a:srcRect b="0" l="0" r="0" t="0"/>
          <a:stretch/>
        </p:blipFill>
        <p:spPr>
          <a:xfrm>
            <a:off x="5041843" y="1904050"/>
            <a:ext cx="2917755" cy="2917750"/>
          </a:xfrm>
          <a:prstGeom prst="rect">
            <a:avLst/>
          </a:prstGeom>
          <a:noFill/>
          <a:ln>
            <a:noFill/>
          </a:ln>
        </p:spPr>
      </p:pic>
      <p:sp>
        <p:nvSpPr>
          <p:cNvPr id="1905" name="Google Shape;1905;p135"/>
          <p:cNvSpPr/>
          <p:nvPr/>
        </p:nvSpPr>
        <p:spPr>
          <a:xfrm>
            <a:off x="3879350" y="3093000"/>
            <a:ext cx="1016700" cy="758100"/>
          </a:xfrm>
          <a:prstGeom prst="mathEqual">
            <a:avLst>
              <a:gd fmla="val 23520" name="adj1"/>
              <a:gd fmla="val 1176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00"/>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136"/>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90000"/>
              </a:lnSpc>
              <a:spcBef>
                <a:spcPts val="0"/>
              </a:spcBef>
              <a:spcAft>
                <a:spcPts val="1600"/>
              </a:spcAft>
              <a:buClr>
                <a:schemeClr val="dk1"/>
              </a:buClr>
              <a:buSzPts val="1100"/>
              <a:buFont typeface="Arial"/>
              <a:buNone/>
            </a:pPr>
            <a:r>
              <a:rPr b="1" lang="en" sz="3400">
                <a:highlight>
                  <a:srgbClr val="FFFF00"/>
                </a:highlight>
              </a:rPr>
              <a:t>Encoding</a:t>
            </a:r>
            <a:r>
              <a:rPr lang="en" sz="3400"/>
              <a:t> is a preprocessing technique for creating a numeric representation </a:t>
            </a:r>
            <a:br>
              <a:rPr lang="en" sz="3400"/>
            </a:br>
            <a:r>
              <a:rPr lang="en" sz="3400"/>
              <a:t>of a categorical variable.</a:t>
            </a:r>
            <a:endParaRPr sz="1800"/>
          </a:p>
        </p:txBody>
      </p:sp>
      <p:sp>
        <p:nvSpPr>
          <p:cNvPr id="1911" name="Google Shape;191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2" name="Google Shape;1912;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8" name="Google Shape;1918;p137"/>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20 minutes</a:t>
            </a:r>
            <a:endParaRPr/>
          </a:p>
        </p:txBody>
      </p:sp>
      <p:sp>
        <p:nvSpPr>
          <p:cNvPr id="1919" name="Google Shape;1919;p137"/>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Preprocessing</a:t>
            </a:r>
            <a:r>
              <a:rPr lang="en"/>
              <a:t> Data</a:t>
            </a:r>
            <a:endParaRPr/>
          </a:p>
        </p:txBody>
      </p:sp>
      <p:sp>
        <p:nvSpPr>
          <p:cNvPr id="1920" name="Google Shape;1920;p137"/>
          <p:cNvSpPr txBox="1"/>
          <p:nvPr>
            <p:ph idx="4294967295"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26" name="Google Shape;1926;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37" name="Google Shape;1937;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38" name="Google Shape;1938;p140"/>
          <p:cNvSpPr txBox="1"/>
          <p:nvPr>
            <p:ph type="title"/>
          </p:nvPr>
        </p:nvSpPr>
        <p:spPr>
          <a:xfrm>
            <a:off x="1400" y="274875"/>
            <a:ext cx="8868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Standardizing Stock Data</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will </a:t>
            </a:r>
            <a:r>
              <a:rPr lang="en" sz="1800">
                <a:solidFill>
                  <a:schemeClr val="dk1"/>
                </a:solidFill>
                <a:latin typeface="Roboto"/>
                <a:ea typeface="Roboto"/>
                <a:cs typeface="Roboto"/>
                <a:sym typeface="Roboto"/>
              </a:rPr>
              <a:t>use the K-means algorithm to segment customer data for mobile versus in-person banking service ratings.</a:t>
            </a:r>
            <a:endParaRPr/>
          </a:p>
        </p:txBody>
      </p:sp>
      <p:sp>
        <p:nvSpPr>
          <p:cNvPr id="1939" name="Google Shape;1939;p14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a:t>
            </a:r>
            <a:r>
              <a:rPr lang="en"/>
              <a:t>5 Minutes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45" name="Google Shape;1945;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1" name="Google Shape;1951;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7" name="Google Shape;1957;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58" name="Google Shape;1958;p14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 Complex Data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14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Clustering Complex Data</a:t>
            </a:r>
            <a:endParaRPr/>
          </a:p>
        </p:txBody>
      </p:sp>
      <p:sp>
        <p:nvSpPr>
          <p:cNvPr id="1964" name="Google Shape;196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5" name="Google Shape;1965;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66" name="Google Shape;1966;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Sometimes, complex or unusual datasets might require alternative algorithms </a:t>
            </a:r>
            <a:br>
              <a:rPr lang="en"/>
            </a:br>
            <a:r>
              <a:rPr lang="en"/>
              <a:t>for clustering. </a:t>
            </a:r>
            <a:endParaRPr/>
          </a:p>
          <a:p>
            <a:pPr indent="0" lvl="0" marL="0" rtl="0" algn="l">
              <a:spcBef>
                <a:spcPts val="1000"/>
              </a:spcBef>
              <a:spcAft>
                <a:spcPts val="0"/>
              </a:spcAft>
              <a:buNone/>
            </a:pPr>
            <a:r>
              <a:rPr lang="en">
                <a:solidFill>
                  <a:schemeClr val="dk1"/>
                </a:solidFill>
              </a:rPr>
              <a:t>In this demonstration, we’ll introduce two:</a:t>
            </a:r>
            <a:endParaRPr/>
          </a:p>
        </p:txBody>
      </p:sp>
      <p:sp>
        <p:nvSpPr>
          <p:cNvPr id="1967" name="Google Shape;1967;p144"/>
          <p:cNvSpPr/>
          <p:nvPr/>
        </p:nvSpPr>
        <p:spPr>
          <a:xfrm>
            <a:off x="1362456" y="19862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144"/>
          <p:cNvGrpSpPr/>
          <p:nvPr/>
        </p:nvGrpSpPr>
        <p:grpSpPr>
          <a:xfrm>
            <a:off x="457200" y="1986275"/>
            <a:ext cx="776889" cy="621300"/>
            <a:chOff x="457200" y="1378813"/>
            <a:chExt cx="776889" cy="621300"/>
          </a:xfrm>
        </p:grpSpPr>
        <p:sp>
          <p:nvSpPr>
            <p:cNvPr id="1969" name="Google Shape;1969;p14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70" name="Google Shape;1970;p14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144"/>
          <p:cNvGrpSpPr/>
          <p:nvPr/>
        </p:nvGrpSpPr>
        <p:grpSpPr>
          <a:xfrm>
            <a:off x="457200" y="2762375"/>
            <a:ext cx="776889" cy="621300"/>
            <a:chOff x="457200" y="1378813"/>
            <a:chExt cx="776889" cy="621300"/>
          </a:xfrm>
        </p:grpSpPr>
        <p:sp>
          <p:nvSpPr>
            <p:cNvPr id="1972" name="Google Shape;1972;p144"/>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3" name="Google Shape;1973;p144"/>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4" name="Google Shape;1974;p144"/>
          <p:cNvSpPr txBox="1"/>
          <p:nvPr>
            <p:ph idx="1" type="subTitle"/>
          </p:nvPr>
        </p:nvSpPr>
        <p:spPr>
          <a:xfrm>
            <a:off x="-75" y="2005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2600">
                <a:latin typeface="Roboto"/>
                <a:ea typeface="Roboto"/>
                <a:cs typeface="Roboto"/>
                <a:sym typeface="Roboto"/>
              </a:rPr>
              <a:t>Birch</a:t>
            </a:r>
            <a:endParaRPr sz="2600">
              <a:latin typeface="Roboto"/>
              <a:ea typeface="Roboto"/>
              <a:cs typeface="Roboto"/>
              <a:sym typeface="Roboto"/>
            </a:endParaRPr>
          </a:p>
        </p:txBody>
      </p:sp>
      <p:sp>
        <p:nvSpPr>
          <p:cNvPr id="1975" name="Google Shape;1975;p144"/>
          <p:cNvSpPr/>
          <p:nvPr/>
        </p:nvSpPr>
        <p:spPr>
          <a:xfrm>
            <a:off x="1352550" y="27647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44"/>
          <p:cNvSpPr txBox="1"/>
          <p:nvPr>
            <p:ph idx="2" type="subTitle"/>
          </p:nvPr>
        </p:nvSpPr>
        <p:spPr>
          <a:xfrm>
            <a:off x="-12175" y="27672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2600">
                <a:latin typeface="Roboto"/>
                <a:ea typeface="Roboto"/>
                <a:cs typeface="Roboto"/>
                <a:sym typeface="Roboto"/>
              </a:rPr>
              <a:t>Agglomerative clustering</a:t>
            </a:r>
            <a:endParaRPr sz="26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45"/>
          <p:cNvSpPr/>
          <p:nvPr/>
        </p:nvSpPr>
        <p:spPr>
          <a:xfrm>
            <a:off x="0" y="-33850"/>
            <a:ext cx="9144000" cy="51858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3" name="Google Shape;1983;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84" name="Google Shape;1984;p145"/>
          <p:cNvSpPr txBox="1"/>
          <p:nvPr>
            <p:ph idx="1" type="subTitle"/>
          </p:nvPr>
        </p:nvSpPr>
        <p:spPr>
          <a:xfrm>
            <a:off x="175" y="675975"/>
            <a:ext cx="9144000" cy="364800"/>
          </a:xfrm>
          <a:prstGeom prst="rect">
            <a:avLst/>
          </a:prstGeom>
        </p:spPr>
        <p:txBody>
          <a:bodyPr anchorCtr="0" anchor="t" bIns="91425" lIns="457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t>BIRCH</a:t>
            </a:r>
            <a:r>
              <a:rPr lang="en" sz="2100"/>
              <a:t> stands for:</a:t>
            </a:r>
            <a:endParaRPr sz="2100"/>
          </a:p>
          <a:p>
            <a:pPr indent="0" lvl="0" marL="0" rtl="0" algn="l">
              <a:spcBef>
                <a:spcPts val="10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985" name="Google Shape;1985;p145"/>
          <p:cNvPicPr preferRelativeResize="0"/>
          <p:nvPr/>
        </p:nvPicPr>
        <p:blipFill>
          <a:blip r:embed="rId3">
            <a:alphaModFix/>
          </a:blip>
          <a:stretch>
            <a:fillRect/>
          </a:stretch>
        </p:blipFill>
        <p:spPr>
          <a:xfrm>
            <a:off x="325350" y="1394498"/>
            <a:ext cx="8493650" cy="2388839"/>
          </a:xfrm>
          <a:prstGeom prst="rect">
            <a:avLst/>
          </a:prstGeom>
          <a:noFill/>
          <a:ln>
            <a:noFill/>
          </a:ln>
        </p:spPr>
      </p:pic>
      <p:sp>
        <p:nvSpPr>
          <p:cNvPr id="1986" name="Google Shape;1986;p14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Clustering Complex Data: BIRCH</a:t>
            </a:r>
            <a:endParaRPr/>
          </a:p>
        </p:txBody>
      </p:sp>
      <p:sp>
        <p:nvSpPr>
          <p:cNvPr id="1987" name="Google Shape;1987;p145"/>
          <p:cNvSpPr txBox="1"/>
          <p:nvPr/>
        </p:nvSpPr>
        <p:spPr>
          <a:xfrm>
            <a:off x="160725" y="3984675"/>
            <a:ext cx="16074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1000"/>
              </a:spcAft>
              <a:buClr>
                <a:schemeClr val="dk1"/>
              </a:buClr>
              <a:buSzPts val="1100"/>
              <a:buFont typeface="Arial"/>
              <a:buNone/>
            </a:pPr>
            <a:r>
              <a:rPr b="1" lang="en" sz="2000">
                <a:solidFill>
                  <a:schemeClr val="dk1"/>
                </a:solidFill>
                <a:latin typeface="Roboto"/>
                <a:ea typeface="Roboto"/>
                <a:cs typeface="Roboto"/>
                <a:sym typeface="Roboto"/>
              </a:rPr>
              <a:t>B</a:t>
            </a:r>
            <a:r>
              <a:rPr lang="en" sz="2000">
                <a:solidFill>
                  <a:schemeClr val="dk1"/>
                </a:solidFill>
                <a:latin typeface="Roboto"/>
                <a:ea typeface="Roboto"/>
                <a:cs typeface="Roboto"/>
                <a:sym typeface="Roboto"/>
              </a:rPr>
              <a:t>alanced </a:t>
            </a:r>
            <a:endParaRPr sz="2000"/>
          </a:p>
        </p:txBody>
      </p:sp>
      <p:cxnSp>
        <p:nvCxnSpPr>
          <p:cNvPr id="1988" name="Google Shape;1988;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89" name="Google Shape;1989;p145"/>
          <p:cNvSpPr txBox="1"/>
          <p:nvPr/>
        </p:nvSpPr>
        <p:spPr>
          <a:xfrm>
            <a:off x="1666550" y="3984675"/>
            <a:ext cx="16074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1000"/>
              </a:spcAft>
              <a:buNone/>
            </a:pPr>
            <a:r>
              <a:rPr b="1" lang="en" sz="2000">
                <a:solidFill>
                  <a:schemeClr val="dk1"/>
                </a:solidFill>
                <a:latin typeface="Roboto"/>
                <a:ea typeface="Roboto"/>
                <a:cs typeface="Roboto"/>
                <a:sym typeface="Roboto"/>
              </a:rPr>
              <a:t>I</a:t>
            </a:r>
            <a:r>
              <a:rPr lang="en" sz="2000">
                <a:solidFill>
                  <a:schemeClr val="dk1"/>
                </a:solidFill>
                <a:latin typeface="Roboto"/>
                <a:ea typeface="Roboto"/>
                <a:cs typeface="Roboto"/>
                <a:sym typeface="Roboto"/>
              </a:rPr>
              <a:t>terative</a:t>
            </a:r>
            <a:endParaRPr sz="2000"/>
          </a:p>
        </p:txBody>
      </p:sp>
      <p:sp>
        <p:nvSpPr>
          <p:cNvPr id="1990" name="Google Shape;1990;p145"/>
          <p:cNvSpPr txBox="1"/>
          <p:nvPr/>
        </p:nvSpPr>
        <p:spPr>
          <a:xfrm>
            <a:off x="3358500" y="3984675"/>
            <a:ext cx="16074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1000"/>
              </a:spcAft>
              <a:buNone/>
            </a:pPr>
            <a:r>
              <a:rPr b="1" lang="en" sz="2000">
                <a:solidFill>
                  <a:schemeClr val="dk1"/>
                </a:solidFill>
                <a:latin typeface="Roboto"/>
                <a:ea typeface="Roboto"/>
                <a:cs typeface="Roboto"/>
                <a:sym typeface="Roboto"/>
              </a:rPr>
              <a:t>R</a:t>
            </a:r>
            <a:r>
              <a:rPr lang="en" sz="2000">
                <a:solidFill>
                  <a:schemeClr val="dk1"/>
                </a:solidFill>
                <a:latin typeface="Roboto"/>
                <a:ea typeface="Roboto"/>
                <a:cs typeface="Roboto"/>
                <a:sym typeface="Roboto"/>
              </a:rPr>
              <a:t>educing</a:t>
            </a:r>
            <a:endParaRPr sz="2000"/>
          </a:p>
        </p:txBody>
      </p:sp>
      <p:sp>
        <p:nvSpPr>
          <p:cNvPr id="1991" name="Google Shape;1991;p145"/>
          <p:cNvSpPr txBox="1"/>
          <p:nvPr/>
        </p:nvSpPr>
        <p:spPr>
          <a:xfrm>
            <a:off x="5363438" y="3984675"/>
            <a:ext cx="16074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1000"/>
              </a:spcAft>
              <a:buNone/>
            </a:pPr>
            <a:r>
              <a:rPr b="1" lang="en" sz="2000">
                <a:solidFill>
                  <a:schemeClr val="dk1"/>
                </a:solidFill>
                <a:latin typeface="Roboto"/>
                <a:ea typeface="Roboto"/>
                <a:cs typeface="Roboto"/>
                <a:sym typeface="Roboto"/>
              </a:rPr>
              <a:t>C</a:t>
            </a:r>
            <a:r>
              <a:rPr lang="en" sz="2000">
                <a:solidFill>
                  <a:schemeClr val="dk1"/>
                </a:solidFill>
                <a:latin typeface="Roboto"/>
                <a:ea typeface="Roboto"/>
                <a:cs typeface="Roboto"/>
                <a:sym typeface="Roboto"/>
              </a:rPr>
              <a:t>lustering</a:t>
            </a:r>
            <a:endParaRPr sz="2000"/>
          </a:p>
        </p:txBody>
      </p:sp>
      <p:sp>
        <p:nvSpPr>
          <p:cNvPr id="1992" name="Google Shape;1992;p145"/>
          <p:cNvSpPr txBox="1"/>
          <p:nvPr/>
        </p:nvSpPr>
        <p:spPr>
          <a:xfrm>
            <a:off x="4872825" y="4030875"/>
            <a:ext cx="5583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1000"/>
              </a:spcAft>
              <a:buNone/>
            </a:pPr>
            <a:r>
              <a:rPr lang="en">
                <a:solidFill>
                  <a:schemeClr val="dk1"/>
                </a:solidFill>
                <a:latin typeface="Roboto"/>
                <a:ea typeface="Roboto"/>
                <a:cs typeface="Roboto"/>
                <a:sym typeface="Roboto"/>
              </a:rPr>
              <a:t>and</a:t>
            </a:r>
            <a:endParaRPr/>
          </a:p>
        </p:txBody>
      </p:sp>
      <p:sp>
        <p:nvSpPr>
          <p:cNvPr id="1993" name="Google Shape;1993;p145"/>
          <p:cNvSpPr txBox="1"/>
          <p:nvPr/>
        </p:nvSpPr>
        <p:spPr>
          <a:xfrm>
            <a:off x="7309175" y="3984675"/>
            <a:ext cx="1607400" cy="30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1000"/>
              </a:spcAft>
              <a:buNone/>
            </a:pPr>
            <a:r>
              <a:rPr b="1" lang="en" sz="2000">
                <a:solidFill>
                  <a:schemeClr val="dk1"/>
                </a:solidFill>
                <a:latin typeface="Roboto"/>
                <a:ea typeface="Roboto"/>
                <a:cs typeface="Roboto"/>
                <a:sym typeface="Roboto"/>
              </a:rPr>
              <a:t>H</a:t>
            </a:r>
            <a:r>
              <a:rPr lang="en" sz="2000">
                <a:solidFill>
                  <a:schemeClr val="dk1"/>
                </a:solidFill>
                <a:latin typeface="Roboto"/>
                <a:ea typeface="Roboto"/>
                <a:cs typeface="Roboto"/>
                <a:sym typeface="Roboto"/>
              </a:rPr>
              <a:t>ierarchies</a:t>
            </a:r>
            <a:endParaRPr sz="2000"/>
          </a:p>
        </p:txBody>
      </p:sp>
      <p:sp>
        <p:nvSpPr>
          <p:cNvPr id="1994" name="Google Shape;1994;p145"/>
          <p:cNvSpPr txBox="1"/>
          <p:nvPr/>
        </p:nvSpPr>
        <p:spPr>
          <a:xfrm>
            <a:off x="6843950" y="4030875"/>
            <a:ext cx="5583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1000"/>
              </a:spcAft>
              <a:buNone/>
            </a:pPr>
            <a:r>
              <a:rPr lang="en">
                <a:solidFill>
                  <a:schemeClr val="dk1"/>
                </a:solidFill>
                <a:latin typeface="Roboto"/>
                <a:ea typeface="Roboto"/>
                <a:cs typeface="Roboto"/>
                <a:sym typeface="Roboto"/>
              </a:rPr>
              <a:t>using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9" name="Google Shape;1459;p10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0" name="Google Shape;1460;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Recap</a:t>
            </a:r>
            <a:endParaRPr/>
          </a:p>
        </p:txBody>
      </p:sp>
      <p:sp>
        <p:nvSpPr>
          <p:cNvPr id="1461" name="Google Shape;1461;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a:t>
            </a:r>
            <a:r>
              <a:rPr lang="en"/>
              <a:t>n the previous lesson, you learned:</a:t>
            </a:r>
            <a:endParaRPr/>
          </a:p>
        </p:txBody>
      </p:sp>
      <p:sp>
        <p:nvSpPr>
          <p:cNvPr id="1462" name="Google Shape;1462;p101"/>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How to recognize the differences between supervised and unsupervised machine learning.</a:t>
            </a:r>
            <a:endParaRPr/>
          </a:p>
        </p:txBody>
      </p:sp>
      <p:sp>
        <p:nvSpPr>
          <p:cNvPr id="1463" name="Google Shape;1463;p101"/>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What clustering is and how to use it in data science.</a:t>
            </a:r>
            <a:endParaRPr/>
          </a:p>
        </p:txBody>
      </p:sp>
      <p:sp>
        <p:nvSpPr>
          <p:cNvPr id="1464" name="Google Shape;1464;p101"/>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How to apply the K-means algorithm to identify clusters in several datasets.</a:t>
            </a:r>
            <a:endParaRPr/>
          </a:p>
        </p:txBody>
      </p:sp>
      <p:sp>
        <p:nvSpPr>
          <p:cNvPr id="1465" name="Google Shape;1465;p101"/>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How to determine the optimal number of clusters for a dataset by using the elbow method.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146"/>
          <p:cNvSpPr/>
          <p:nvPr/>
        </p:nvSpPr>
        <p:spPr>
          <a:xfrm>
            <a:off x="5287325" y="1958175"/>
            <a:ext cx="3688500" cy="533700"/>
          </a:xfrm>
          <a:prstGeom prst="roundRect">
            <a:avLst>
              <a:gd fmla="val 16667" name="adj"/>
            </a:avLst>
          </a:prstGeom>
          <a:solidFill>
            <a:srgbClr val="00D6C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Phase 2:</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lang="en" sz="1100">
                <a:solidFill>
                  <a:schemeClr val="dk1"/>
                </a:solidFill>
                <a:latin typeface="Roboto"/>
                <a:ea typeface="Roboto"/>
                <a:cs typeface="Roboto"/>
                <a:sym typeface="Roboto"/>
              </a:rPr>
              <a:t>Condense data by building a smaller CF tree (optional)</a:t>
            </a:r>
            <a:endParaRPr sz="1100">
              <a:solidFill>
                <a:schemeClr val="dk1"/>
              </a:solidFill>
              <a:latin typeface="Roboto"/>
              <a:ea typeface="Roboto"/>
              <a:cs typeface="Roboto"/>
              <a:sym typeface="Roboto"/>
            </a:endParaRPr>
          </a:p>
        </p:txBody>
      </p:sp>
      <p:sp>
        <p:nvSpPr>
          <p:cNvPr id="2000" name="Google Shape;2000;p146"/>
          <p:cNvSpPr txBox="1"/>
          <p:nvPr/>
        </p:nvSpPr>
        <p:spPr>
          <a:xfrm>
            <a:off x="5464975" y="1731375"/>
            <a:ext cx="10338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Initial CF tree</a:t>
            </a:r>
            <a:endParaRPr sz="1200">
              <a:latin typeface="Roboto Medium"/>
              <a:ea typeface="Roboto Medium"/>
              <a:cs typeface="Roboto Medium"/>
              <a:sym typeface="Roboto Medium"/>
            </a:endParaRPr>
          </a:p>
        </p:txBody>
      </p:sp>
      <p:pic>
        <p:nvPicPr>
          <p:cNvPr id="2001" name="Google Shape;2001;p146"/>
          <p:cNvPicPr preferRelativeResize="0"/>
          <p:nvPr/>
        </p:nvPicPr>
        <p:blipFill>
          <a:blip r:embed="rId3">
            <a:alphaModFix/>
          </a:blip>
          <a:stretch>
            <a:fillRect/>
          </a:stretch>
        </p:blipFill>
        <p:spPr>
          <a:xfrm>
            <a:off x="6960100" y="2454382"/>
            <a:ext cx="342950" cy="462587"/>
          </a:xfrm>
          <a:prstGeom prst="rect">
            <a:avLst/>
          </a:prstGeom>
          <a:noFill/>
          <a:ln>
            <a:noFill/>
          </a:ln>
        </p:spPr>
      </p:pic>
      <p:sp>
        <p:nvSpPr>
          <p:cNvPr id="2002" name="Google Shape;2002;p14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Clustering Complex Data: BIRCH</a:t>
            </a:r>
            <a:endParaRPr>
              <a:solidFill>
                <a:schemeClr val="dk1"/>
              </a:solidFill>
            </a:endParaRPr>
          </a:p>
          <a:p>
            <a:pPr indent="0" lvl="0" marL="0" rtl="0" algn="l">
              <a:spcBef>
                <a:spcPts val="0"/>
              </a:spcBef>
              <a:spcAft>
                <a:spcPts val="0"/>
              </a:spcAft>
              <a:buNone/>
            </a:pPr>
            <a:r>
              <a:t/>
            </a:r>
            <a:endParaRPr/>
          </a:p>
        </p:txBody>
      </p:sp>
      <p:sp>
        <p:nvSpPr>
          <p:cNvPr id="2003" name="Google Shape;2003;p146"/>
          <p:cNvSpPr txBox="1"/>
          <p:nvPr>
            <p:ph idx="1" type="subTitle"/>
          </p:nvPr>
        </p:nvSpPr>
        <p:spPr>
          <a:xfrm>
            <a:off x="0" y="675975"/>
            <a:ext cx="4974300" cy="74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BIRCH is an unsupervised data mining algorithm that is similar to K-means, with a few differences.</a:t>
            </a:r>
            <a:endParaRPr/>
          </a:p>
        </p:txBody>
      </p:sp>
      <p:sp>
        <p:nvSpPr>
          <p:cNvPr id="2004" name="Google Shape;2004;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05" name="Google Shape;2005;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https://www.engati.com</a:t>
            </a:r>
            <a:endParaRPr/>
          </a:p>
        </p:txBody>
      </p:sp>
      <p:sp>
        <p:nvSpPr>
          <p:cNvPr id="2006" name="Google Shape;2006;p146"/>
          <p:cNvSpPr txBox="1"/>
          <p:nvPr>
            <p:ph idx="3" type="body"/>
          </p:nvPr>
        </p:nvSpPr>
        <p:spPr>
          <a:xfrm>
            <a:off x="125" y="1768075"/>
            <a:ext cx="5214300" cy="31383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In particular, BIRCH uses hierarchical clustering. </a:t>
            </a:r>
            <a:endParaRPr/>
          </a:p>
          <a:p>
            <a:pPr indent="-180340" lvl="0" marL="320040" rtl="0" algn="l">
              <a:spcBef>
                <a:spcPts val="1000"/>
              </a:spcBef>
              <a:spcAft>
                <a:spcPts val="0"/>
              </a:spcAft>
              <a:buSzPts val="1400"/>
              <a:buChar char="●"/>
            </a:pPr>
            <a:r>
              <a:rPr lang="en"/>
              <a:t>This approach may start out with many clusters, </a:t>
            </a:r>
            <a:br>
              <a:rPr lang="en"/>
            </a:br>
            <a:r>
              <a:rPr lang="en"/>
              <a:t>but then over the process of learning, BIRCH combines these clusters until there is only the specified number left.</a:t>
            </a:r>
            <a:endParaRPr/>
          </a:p>
          <a:p>
            <a:pPr indent="-180340" lvl="0" marL="320040" rtl="0" algn="l">
              <a:spcBef>
                <a:spcPts val="1000"/>
              </a:spcBef>
              <a:spcAft>
                <a:spcPts val="1000"/>
              </a:spcAft>
              <a:buSzPts val="1400"/>
              <a:buChar char="●"/>
            </a:pPr>
            <a:r>
              <a:rPr lang="en"/>
              <a:t>The inventors of BIRCH designed it for use with extremely large datasets. This is still its main purpose because it tends to be memory-efficient.</a:t>
            </a:r>
            <a:endParaRPr/>
          </a:p>
        </p:txBody>
      </p:sp>
      <p:sp>
        <p:nvSpPr>
          <p:cNvPr id="2007" name="Google Shape;2007;p146"/>
          <p:cNvSpPr/>
          <p:nvPr/>
        </p:nvSpPr>
        <p:spPr>
          <a:xfrm>
            <a:off x="5287325" y="968375"/>
            <a:ext cx="3688500" cy="533700"/>
          </a:xfrm>
          <a:prstGeom prst="roundRect">
            <a:avLst>
              <a:gd fmla="val 16667" name="adj"/>
            </a:avLst>
          </a:prstGeom>
          <a:solidFill>
            <a:srgbClr val="00D6C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Phase 1:</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lang="en" sz="1100">
                <a:solidFill>
                  <a:schemeClr val="dk1"/>
                </a:solidFill>
                <a:latin typeface="Roboto"/>
                <a:ea typeface="Roboto"/>
                <a:cs typeface="Roboto"/>
                <a:sym typeface="Roboto"/>
              </a:rPr>
              <a:t>Load data into memory by building a CF tree</a:t>
            </a:r>
            <a:endParaRPr sz="1100">
              <a:solidFill>
                <a:schemeClr val="dk1"/>
              </a:solidFill>
              <a:latin typeface="Roboto"/>
              <a:ea typeface="Roboto"/>
              <a:cs typeface="Roboto"/>
              <a:sym typeface="Roboto"/>
            </a:endParaRPr>
          </a:p>
        </p:txBody>
      </p:sp>
      <p:sp>
        <p:nvSpPr>
          <p:cNvPr id="2008" name="Google Shape;2008;p146"/>
          <p:cNvSpPr txBox="1"/>
          <p:nvPr/>
        </p:nvSpPr>
        <p:spPr>
          <a:xfrm>
            <a:off x="5464975" y="741575"/>
            <a:ext cx="10338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Data</a:t>
            </a:r>
            <a:endParaRPr sz="1200">
              <a:latin typeface="Roboto Medium"/>
              <a:ea typeface="Roboto Medium"/>
              <a:cs typeface="Roboto Medium"/>
              <a:sym typeface="Roboto Medium"/>
            </a:endParaRPr>
          </a:p>
        </p:txBody>
      </p:sp>
      <p:pic>
        <p:nvPicPr>
          <p:cNvPr id="2009" name="Google Shape;2009;p146"/>
          <p:cNvPicPr preferRelativeResize="0"/>
          <p:nvPr/>
        </p:nvPicPr>
        <p:blipFill>
          <a:blip r:embed="rId3">
            <a:alphaModFix/>
          </a:blip>
          <a:stretch>
            <a:fillRect/>
          </a:stretch>
        </p:blipFill>
        <p:spPr>
          <a:xfrm>
            <a:off x="6960100" y="1495875"/>
            <a:ext cx="342950" cy="462587"/>
          </a:xfrm>
          <a:prstGeom prst="rect">
            <a:avLst/>
          </a:prstGeom>
          <a:noFill/>
          <a:ln>
            <a:noFill/>
          </a:ln>
        </p:spPr>
      </p:pic>
      <p:sp>
        <p:nvSpPr>
          <p:cNvPr id="2010" name="Google Shape;2010;p146"/>
          <p:cNvSpPr/>
          <p:nvPr/>
        </p:nvSpPr>
        <p:spPr>
          <a:xfrm>
            <a:off x="5287325" y="2925450"/>
            <a:ext cx="3688500" cy="533700"/>
          </a:xfrm>
          <a:prstGeom prst="roundRect">
            <a:avLst>
              <a:gd fmla="val 16667" name="adj"/>
            </a:avLst>
          </a:prstGeom>
          <a:solidFill>
            <a:srgbClr val="00D6C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Phase 3:</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lang="en" sz="1100">
                <a:solidFill>
                  <a:schemeClr val="dk1"/>
                </a:solidFill>
                <a:latin typeface="Roboto"/>
                <a:ea typeface="Roboto"/>
                <a:cs typeface="Roboto"/>
                <a:sym typeface="Roboto"/>
              </a:rPr>
              <a:t>Global clustering</a:t>
            </a:r>
            <a:endParaRPr sz="1100">
              <a:solidFill>
                <a:schemeClr val="dk1"/>
              </a:solidFill>
              <a:latin typeface="Roboto"/>
              <a:ea typeface="Roboto"/>
              <a:cs typeface="Roboto"/>
              <a:sym typeface="Roboto"/>
            </a:endParaRPr>
          </a:p>
        </p:txBody>
      </p:sp>
      <p:sp>
        <p:nvSpPr>
          <p:cNvPr id="2011" name="Google Shape;2011;p146"/>
          <p:cNvSpPr txBox="1"/>
          <p:nvPr/>
        </p:nvSpPr>
        <p:spPr>
          <a:xfrm>
            <a:off x="5464975" y="2698650"/>
            <a:ext cx="12012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Smaller</a:t>
            </a:r>
            <a:r>
              <a:rPr lang="en" sz="1200">
                <a:latin typeface="Roboto Medium"/>
                <a:ea typeface="Roboto Medium"/>
                <a:cs typeface="Roboto Medium"/>
                <a:sym typeface="Roboto Medium"/>
              </a:rPr>
              <a:t> CF tree</a:t>
            </a:r>
            <a:endParaRPr sz="1200">
              <a:latin typeface="Roboto Medium"/>
              <a:ea typeface="Roboto Medium"/>
              <a:cs typeface="Roboto Medium"/>
              <a:sym typeface="Roboto Medium"/>
            </a:endParaRPr>
          </a:p>
        </p:txBody>
      </p:sp>
      <p:pic>
        <p:nvPicPr>
          <p:cNvPr id="2012" name="Google Shape;2012;p146"/>
          <p:cNvPicPr preferRelativeResize="0"/>
          <p:nvPr/>
        </p:nvPicPr>
        <p:blipFill>
          <a:blip r:embed="rId3">
            <a:alphaModFix/>
          </a:blip>
          <a:stretch>
            <a:fillRect/>
          </a:stretch>
        </p:blipFill>
        <p:spPr>
          <a:xfrm>
            <a:off x="6960100" y="3412910"/>
            <a:ext cx="342950" cy="462587"/>
          </a:xfrm>
          <a:prstGeom prst="rect">
            <a:avLst/>
          </a:prstGeom>
          <a:noFill/>
          <a:ln>
            <a:noFill/>
          </a:ln>
        </p:spPr>
      </p:pic>
      <p:sp>
        <p:nvSpPr>
          <p:cNvPr id="2013" name="Google Shape;2013;p146"/>
          <p:cNvSpPr/>
          <p:nvPr/>
        </p:nvSpPr>
        <p:spPr>
          <a:xfrm>
            <a:off x="5287325" y="3932150"/>
            <a:ext cx="3688500" cy="533700"/>
          </a:xfrm>
          <a:prstGeom prst="roundRect">
            <a:avLst>
              <a:gd fmla="val 16667" name="adj"/>
            </a:avLst>
          </a:prstGeom>
          <a:solidFill>
            <a:srgbClr val="00D6C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Phase 4:</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lang="en" sz="1100">
                <a:solidFill>
                  <a:schemeClr val="dk1"/>
                </a:solidFill>
                <a:latin typeface="Roboto"/>
                <a:ea typeface="Roboto"/>
                <a:cs typeface="Roboto"/>
                <a:sym typeface="Roboto"/>
              </a:rPr>
              <a:t>Cluster refinement (optional)</a:t>
            </a:r>
            <a:endParaRPr sz="1100">
              <a:solidFill>
                <a:schemeClr val="dk1"/>
              </a:solidFill>
              <a:latin typeface="Roboto"/>
              <a:ea typeface="Roboto"/>
              <a:cs typeface="Roboto"/>
              <a:sym typeface="Roboto"/>
            </a:endParaRPr>
          </a:p>
        </p:txBody>
      </p:sp>
      <p:sp>
        <p:nvSpPr>
          <p:cNvPr id="2014" name="Google Shape;2014;p146"/>
          <p:cNvSpPr txBox="1"/>
          <p:nvPr/>
        </p:nvSpPr>
        <p:spPr>
          <a:xfrm>
            <a:off x="5464975" y="3705350"/>
            <a:ext cx="10338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Good cluster</a:t>
            </a:r>
            <a:endParaRPr sz="1200">
              <a:latin typeface="Roboto Medium"/>
              <a:ea typeface="Roboto Medium"/>
              <a:cs typeface="Roboto Medium"/>
              <a:sym typeface="Roboto Medium"/>
            </a:endParaRPr>
          </a:p>
        </p:txBody>
      </p:sp>
      <p:pic>
        <p:nvPicPr>
          <p:cNvPr id="2015" name="Google Shape;2015;p146"/>
          <p:cNvPicPr preferRelativeResize="0"/>
          <p:nvPr/>
        </p:nvPicPr>
        <p:blipFill>
          <a:blip r:embed="rId3">
            <a:alphaModFix/>
          </a:blip>
          <a:stretch>
            <a:fillRect/>
          </a:stretch>
        </p:blipFill>
        <p:spPr>
          <a:xfrm>
            <a:off x="6960100" y="4385164"/>
            <a:ext cx="342950" cy="462587"/>
          </a:xfrm>
          <a:prstGeom prst="rect">
            <a:avLst/>
          </a:prstGeom>
          <a:noFill/>
          <a:ln>
            <a:noFill/>
          </a:ln>
        </p:spPr>
      </p:pic>
      <p:sp>
        <p:nvSpPr>
          <p:cNvPr id="2016" name="Google Shape;2016;p146"/>
          <p:cNvSpPr txBox="1"/>
          <p:nvPr/>
        </p:nvSpPr>
        <p:spPr>
          <a:xfrm>
            <a:off x="5464975" y="4559775"/>
            <a:ext cx="10338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Better</a:t>
            </a:r>
            <a:r>
              <a:rPr lang="en" sz="1200">
                <a:latin typeface="Roboto Medium"/>
                <a:ea typeface="Roboto Medium"/>
                <a:cs typeface="Roboto Medium"/>
                <a:sym typeface="Roboto Medium"/>
              </a:rPr>
              <a:t> cluster</a:t>
            </a:r>
            <a:endParaRPr sz="1200">
              <a:latin typeface="Roboto Medium"/>
              <a:ea typeface="Roboto Medium"/>
              <a:cs typeface="Roboto Medium"/>
              <a:sym typeface="Roboto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147"/>
          <p:cNvSpPr/>
          <p:nvPr/>
        </p:nvSpPr>
        <p:spPr>
          <a:xfrm>
            <a:off x="6142900" y="1040775"/>
            <a:ext cx="1724400" cy="3696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47"/>
          <p:cNvSpPr/>
          <p:nvPr/>
        </p:nvSpPr>
        <p:spPr>
          <a:xfrm>
            <a:off x="5457875" y="1852675"/>
            <a:ext cx="1495800" cy="28848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47"/>
          <p:cNvSpPr/>
          <p:nvPr/>
        </p:nvSpPr>
        <p:spPr>
          <a:xfrm>
            <a:off x="5068700" y="2724000"/>
            <a:ext cx="922500" cy="20556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4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Clustering Complex Data: Agglomerative Clustering </a:t>
            </a:r>
            <a:endParaRPr/>
          </a:p>
        </p:txBody>
      </p:sp>
      <p:sp>
        <p:nvSpPr>
          <p:cNvPr id="2025" name="Google Shape;2025;p14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Agglomerative clustering is like BIRCH. </a:t>
            </a:r>
            <a:endParaRPr/>
          </a:p>
        </p:txBody>
      </p:sp>
      <p:sp>
        <p:nvSpPr>
          <p:cNvPr id="2026" name="Google Shape;2026;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7" name="Google Shape;2027;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8" name="Google Shape;2028;p147"/>
          <p:cNvSpPr txBox="1"/>
          <p:nvPr>
            <p:ph idx="3" type="body"/>
          </p:nvPr>
        </p:nvSpPr>
        <p:spPr>
          <a:xfrm>
            <a:off x="175" y="1284250"/>
            <a:ext cx="4084200" cy="3622200"/>
          </a:xfrm>
          <a:prstGeom prst="rect">
            <a:avLst/>
          </a:prstGeom>
        </p:spPr>
        <p:txBody>
          <a:bodyPr anchorCtr="0" anchor="t" bIns="91425" lIns="457200" spcFirstLastPara="1" rIns="91425" wrap="square" tIns="91425">
            <a:noAutofit/>
          </a:bodyPr>
          <a:lstStyle/>
          <a:p>
            <a:pPr indent="-173990" lvl="0" marL="320040" rtl="0" algn="l">
              <a:spcBef>
                <a:spcPts val="0"/>
              </a:spcBef>
              <a:spcAft>
                <a:spcPts val="0"/>
              </a:spcAft>
              <a:buSzPts val="1300"/>
              <a:buChar char="●"/>
            </a:pPr>
            <a:r>
              <a:rPr lang="en" sz="1300"/>
              <a:t>Neither one requires you to specify the appropriate cluster count k, unlike K-means. </a:t>
            </a:r>
            <a:endParaRPr sz="1300"/>
          </a:p>
          <a:p>
            <a:pPr indent="-173990" lvl="0" marL="320040" rtl="0" algn="l">
              <a:spcBef>
                <a:spcPts val="1000"/>
              </a:spcBef>
              <a:spcAft>
                <a:spcPts val="0"/>
              </a:spcAft>
              <a:buSzPts val="1300"/>
              <a:buChar char="●"/>
            </a:pPr>
            <a:r>
              <a:rPr lang="en" sz="1300"/>
              <a:t>While you can specify a specific cluster count with these two approaches, they are flexible enough to divide the data into categories without much input from you.</a:t>
            </a:r>
            <a:endParaRPr sz="1300"/>
          </a:p>
          <a:p>
            <a:pPr indent="-173990" lvl="0" marL="320040" rtl="0" algn="l">
              <a:spcBef>
                <a:spcPts val="1000"/>
              </a:spcBef>
              <a:spcAft>
                <a:spcPts val="0"/>
              </a:spcAft>
              <a:buSzPts val="1300"/>
              <a:buChar char="●"/>
            </a:pPr>
            <a:r>
              <a:rPr lang="en" sz="1300"/>
              <a:t>Sometimes there isn’t a single, catch-all answer when deciding to use one clustering routine over another. </a:t>
            </a:r>
            <a:endParaRPr sz="1300"/>
          </a:p>
          <a:p>
            <a:pPr indent="-173990" lvl="0" marL="320040" rtl="0" algn="l">
              <a:spcBef>
                <a:spcPts val="1000"/>
              </a:spcBef>
              <a:spcAft>
                <a:spcPts val="0"/>
              </a:spcAft>
              <a:buSzPts val="1300"/>
              <a:buChar char="●"/>
            </a:pPr>
            <a:r>
              <a:rPr lang="en" sz="1300"/>
              <a:t>Instead, data scientists often try multiple algorithms to find out which one appears to work best on their specific data.</a:t>
            </a:r>
            <a:endParaRPr sz="1300"/>
          </a:p>
          <a:p>
            <a:pPr indent="0" lvl="0" marL="0" rtl="0" algn="l">
              <a:spcBef>
                <a:spcPts val="1000"/>
              </a:spcBef>
              <a:spcAft>
                <a:spcPts val="800"/>
              </a:spcAft>
              <a:buNone/>
            </a:pPr>
            <a:r>
              <a:t/>
            </a:r>
            <a:endParaRPr sz="1300"/>
          </a:p>
        </p:txBody>
      </p:sp>
      <p:sp>
        <p:nvSpPr>
          <p:cNvPr id="2029" name="Google Shape;2029;p147"/>
          <p:cNvSpPr/>
          <p:nvPr/>
        </p:nvSpPr>
        <p:spPr>
          <a:xfrm>
            <a:off x="8312050" y="1996500"/>
            <a:ext cx="261900" cy="1277400"/>
          </a:xfrm>
          <a:prstGeom prst="up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47"/>
          <p:cNvSpPr/>
          <p:nvPr/>
        </p:nvSpPr>
        <p:spPr>
          <a:xfrm flipH="1" rot="10800000">
            <a:off x="4433000" y="1996500"/>
            <a:ext cx="261900" cy="1277400"/>
          </a:xfrm>
          <a:prstGeom prst="up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47"/>
          <p:cNvSpPr/>
          <p:nvPr/>
        </p:nvSpPr>
        <p:spPr>
          <a:xfrm>
            <a:off x="4771025" y="3696900"/>
            <a:ext cx="635700" cy="972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47"/>
          <p:cNvSpPr/>
          <p:nvPr/>
        </p:nvSpPr>
        <p:spPr>
          <a:xfrm>
            <a:off x="5704408" y="3273900"/>
            <a:ext cx="635700" cy="1395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47"/>
          <p:cNvSpPr/>
          <p:nvPr/>
        </p:nvSpPr>
        <p:spPr>
          <a:xfrm>
            <a:off x="6637792" y="2842450"/>
            <a:ext cx="635700" cy="18273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47"/>
          <p:cNvSpPr/>
          <p:nvPr/>
        </p:nvSpPr>
        <p:spPr>
          <a:xfrm>
            <a:off x="7571175" y="3696900"/>
            <a:ext cx="635700" cy="9729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47"/>
          <p:cNvSpPr/>
          <p:nvPr/>
        </p:nvSpPr>
        <p:spPr>
          <a:xfrm>
            <a:off x="4694900" y="4576700"/>
            <a:ext cx="3570000" cy="2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47"/>
          <p:cNvSpPr txBox="1"/>
          <p:nvPr/>
        </p:nvSpPr>
        <p:spPr>
          <a:xfrm>
            <a:off x="4148450" y="3273900"/>
            <a:ext cx="831000" cy="22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latin typeface="Roboto Medium"/>
                <a:ea typeface="Roboto Medium"/>
                <a:cs typeface="Roboto Medium"/>
                <a:sym typeface="Roboto Medium"/>
              </a:rPr>
              <a:t>Divisive</a:t>
            </a:r>
            <a:endParaRPr sz="1100">
              <a:latin typeface="Roboto Medium"/>
              <a:ea typeface="Roboto Medium"/>
              <a:cs typeface="Roboto Medium"/>
              <a:sym typeface="Roboto Medium"/>
            </a:endParaRPr>
          </a:p>
        </p:txBody>
      </p:sp>
      <p:sp>
        <p:nvSpPr>
          <p:cNvPr id="2037" name="Google Shape;2037;p147"/>
          <p:cNvSpPr txBox="1"/>
          <p:nvPr/>
        </p:nvSpPr>
        <p:spPr>
          <a:xfrm>
            <a:off x="7920100" y="1769700"/>
            <a:ext cx="1045800" cy="22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latin typeface="Roboto Medium"/>
                <a:ea typeface="Roboto Medium"/>
                <a:cs typeface="Roboto Medium"/>
                <a:sym typeface="Roboto Medium"/>
              </a:rPr>
              <a:t>Agglomerative</a:t>
            </a:r>
            <a:endParaRPr sz="1100">
              <a:latin typeface="Roboto Medium"/>
              <a:ea typeface="Roboto Medium"/>
              <a:cs typeface="Roboto Medium"/>
              <a:sym typeface="Roboto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48"/>
          <p:cNvSpPr txBox="1"/>
          <p:nvPr>
            <p:ph type="title"/>
          </p:nvPr>
        </p:nvSpPr>
        <p:spPr>
          <a:xfrm>
            <a:off x="0"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solidFill>
                  <a:srgbClr val="3AE5F8"/>
                </a:solidFill>
              </a:rPr>
              <a:t>W</a:t>
            </a:r>
            <a:r>
              <a:rPr lang="en">
                <a:solidFill>
                  <a:srgbClr val="3AE5F8"/>
                </a:solidFill>
              </a:rPr>
              <a:t>e’ll</a:t>
            </a:r>
            <a:r>
              <a:rPr lang="en">
                <a:solidFill>
                  <a:srgbClr val="3AE5F8"/>
                </a:solidFill>
              </a:rPr>
              <a:t> try out all</a:t>
            </a:r>
            <a:r>
              <a:rPr lang="en"/>
              <a:t> </a:t>
            </a:r>
            <a:r>
              <a:rPr lang="en">
                <a:solidFill>
                  <a:srgbClr val="3AE5F8"/>
                </a:solidFill>
              </a:rPr>
              <a:t>three clustering methods</a:t>
            </a:r>
            <a:r>
              <a:rPr lang="en"/>
              <a:t> (K-means, BIRCH, Agglomerative) on a single dataset</a:t>
            </a:r>
            <a:br>
              <a:rPr lang="en"/>
            </a:br>
            <a:r>
              <a:rPr lang="en"/>
              <a:t>and preview the resulting labels.</a:t>
            </a:r>
            <a:endParaRPr/>
          </a:p>
        </p:txBody>
      </p:sp>
      <p:sp>
        <p:nvSpPr>
          <p:cNvPr id="2043" name="Google Shape;2043;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44" name="Google Shape;2044;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0" name="Google Shape;2050;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1" name="Google Shape;2051;p14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Compare and Contrast Alternative</a:t>
            </a:r>
            <a:br>
              <a:rPr lang="en"/>
            </a:br>
            <a:r>
              <a:rPr lang="en"/>
              <a:t>Clustering Algorithms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7" name="Google Shape;2057;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3" name="Google Shape;2063;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4" name="Google Shape;2064;p151"/>
          <p:cNvSpPr txBox="1"/>
          <p:nvPr>
            <p:ph type="title"/>
          </p:nvPr>
        </p:nvSpPr>
        <p:spPr>
          <a:xfrm>
            <a:off x="1400" y="274875"/>
            <a:ext cx="85236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000">
                <a:solidFill>
                  <a:schemeClr val="dk1"/>
                </a:solidFill>
              </a:rPr>
              <a:t>Activity: </a:t>
            </a:r>
            <a:r>
              <a:rPr lang="en" sz="3000">
                <a:solidFill>
                  <a:schemeClr val="dk1"/>
                </a:solidFill>
              </a:rPr>
              <a:t>Segmenting Customer Data</a:t>
            </a:r>
            <a:endParaRPr sz="3000">
              <a:solidFill>
                <a:schemeClr val="dk1"/>
              </a:solidFill>
            </a:endParaRPr>
          </a:p>
          <a:p>
            <a:pPr indent="0" lvl="0" marL="0" rtl="0" algn="l">
              <a:lnSpc>
                <a:spcPct val="115000"/>
              </a:lnSpc>
              <a:spcBef>
                <a:spcPts val="800"/>
              </a:spcBef>
              <a:spcAft>
                <a:spcPts val="800"/>
              </a:spcAft>
              <a:buNone/>
            </a:pPr>
            <a:r>
              <a:rPr lang="en" sz="1800">
                <a:solidFill>
                  <a:schemeClr val="dk1"/>
                </a:solidFill>
                <a:latin typeface="Roboto"/>
                <a:ea typeface="Roboto"/>
                <a:cs typeface="Roboto"/>
                <a:sym typeface="Roboto"/>
              </a:rPr>
              <a:t>In this activity, you will </a:t>
            </a:r>
            <a:r>
              <a:rPr lang="en" sz="1800">
                <a:solidFill>
                  <a:schemeClr val="dk1"/>
                </a:solidFill>
                <a:latin typeface="Roboto"/>
                <a:ea typeface="Roboto"/>
                <a:cs typeface="Roboto"/>
                <a:sym typeface="Roboto"/>
              </a:rPr>
              <a:t>use BIRCH, agglomerative clustering, and the K-Means model to segment a dataset on thousands of consumer credit card holders, courtesy of a </a:t>
            </a:r>
            <a:r>
              <a:rPr lang="en" sz="1800" u="sng">
                <a:solidFill>
                  <a:schemeClr val="hlink"/>
                </a:solidFill>
                <a:latin typeface="Roboto"/>
                <a:ea typeface="Roboto"/>
                <a:cs typeface="Roboto"/>
                <a:sym typeface="Roboto"/>
                <a:hlinkClick r:id="rId3"/>
              </a:rPr>
              <a:t>Kaggle</a:t>
            </a:r>
            <a:r>
              <a:rPr lang="en" sz="1800">
                <a:solidFill>
                  <a:schemeClr val="dk1"/>
                </a:solidFill>
                <a:latin typeface="Roboto"/>
                <a:ea typeface="Roboto"/>
                <a:cs typeface="Roboto"/>
                <a:sym typeface="Roboto"/>
              </a:rPr>
              <a:t> competition. </a:t>
            </a:r>
            <a:endParaRPr/>
          </a:p>
        </p:txBody>
      </p:sp>
      <p:sp>
        <p:nvSpPr>
          <p:cNvPr id="2065" name="Google Shape;2065;p15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25 Minutes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1" name="Google Shape;2071;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7" name="Google Shape;2077;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1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0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is machine learning used </a:t>
            </a:r>
            <a:br>
              <a:rPr lang="en"/>
            </a:br>
            <a:r>
              <a:rPr lang="en"/>
              <a:t>in data analytics? </a:t>
            </a:r>
            <a:endParaRPr/>
          </a:p>
        </p:txBody>
      </p:sp>
      <p:sp>
        <p:nvSpPr>
          <p:cNvPr id="1471" name="Google Shape;1471;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2" name="Google Shape;1472;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8" name="Google Shape;1478;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t>
            </a:r>
            <a:r>
              <a:rPr lang="en"/>
              <a:t>achine Learning in Data</a:t>
            </a:r>
            <a:endParaRPr/>
          </a:p>
        </p:txBody>
      </p:sp>
      <p:sp>
        <p:nvSpPr>
          <p:cNvPr id="1479" name="Google Shape;1479;p103"/>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80" name="Google Shape;1480;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Examples include: </a:t>
            </a:r>
            <a:endParaRPr/>
          </a:p>
        </p:txBody>
      </p:sp>
      <p:sp>
        <p:nvSpPr>
          <p:cNvPr id="1481" name="Google Shape;1481;p103"/>
          <p:cNvSpPr txBox="1"/>
          <p:nvPr>
            <p:ph idx="2" type="subTitle"/>
          </p:nvPr>
        </p:nvSpPr>
        <p:spPr>
          <a:xfrm>
            <a:off x="-25" y="14003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Finding outliers </a:t>
            </a:r>
            <a:endParaRPr sz="1800"/>
          </a:p>
        </p:txBody>
      </p:sp>
      <p:sp>
        <p:nvSpPr>
          <p:cNvPr id="1482" name="Google Shape;1482;p103"/>
          <p:cNvSpPr txBox="1"/>
          <p:nvPr>
            <p:ph idx="3" type="subTitle"/>
          </p:nvPr>
        </p:nvSpPr>
        <p:spPr>
          <a:xfrm>
            <a:off x="-25" y="2233541"/>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Classifying fraudulent credit card charges </a:t>
            </a:r>
            <a:endParaRPr sz="1800"/>
          </a:p>
        </p:txBody>
      </p:sp>
      <p:sp>
        <p:nvSpPr>
          <p:cNvPr id="1483" name="Google Shape;1483;p103"/>
          <p:cNvSpPr txBox="1"/>
          <p:nvPr>
            <p:ph idx="4" type="subTitle"/>
          </p:nvPr>
        </p:nvSpPr>
        <p:spPr>
          <a:xfrm>
            <a:off x="-25" y="3076258"/>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Predicting customer preferences</a:t>
            </a:r>
            <a:endParaRPr sz="1800"/>
          </a:p>
        </p:txBody>
      </p:sp>
      <p:sp>
        <p:nvSpPr>
          <p:cNvPr id="1484" name="Google Shape;1484;p103"/>
          <p:cNvSpPr txBox="1"/>
          <p:nvPr>
            <p:ph idx="5" type="subTitle"/>
          </p:nvPr>
        </p:nvSpPr>
        <p:spPr>
          <a:xfrm>
            <a:off x="-25" y="3916575"/>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800"/>
              <a:t>Algorithmic trading</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04"/>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What is the difference between unsupervised and supervised learning?</a:t>
            </a:r>
            <a:endParaRPr sz="3400"/>
          </a:p>
        </p:txBody>
      </p:sp>
      <p:sp>
        <p:nvSpPr>
          <p:cNvPr id="1490" name="Google Shape;1490;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1" name="Google Shape;1491;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0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Font typeface="Arial"/>
              <a:buNone/>
            </a:pPr>
            <a:r>
              <a:rPr lang="en"/>
              <a:t>Supervised Learning vs. Unsupervised</a:t>
            </a:r>
            <a:r>
              <a:rPr lang="en">
                <a:solidFill>
                  <a:schemeClr val="dk1"/>
                </a:solidFill>
              </a:rPr>
              <a:t> Learning</a:t>
            </a:r>
            <a:r>
              <a:rPr lang="en"/>
              <a:t> </a:t>
            </a:r>
            <a:r>
              <a:rPr b="1" lang="en" sz="1200">
                <a:solidFill>
                  <a:schemeClr val="lt1"/>
                </a:solidFill>
                <a:latin typeface="Roboto"/>
                <a:ea typeface="Roboto"/>
                <a:cs typeface="Roboto"/>
                <a:sym typeface="Roboto"/>
              </a:rPr>
              <a:t>Unsupervised Learning</a:t>
            </a:r>
            <a:endParaRPr/>
          </a:p>
          <a:p>
            <a:pPr indent="0" lvl="0" marL="0" rtl="0" algn="l">
              <a:spcBef>
                <a:spcPts val="0"/>
              </a:spcBef>
              <a:spcAft>
                <a:spcPts val="0"/>
              </a:spcAft>
              <a:buNone/>
            </a:pPr>
            <a:r>
              <a:t/>
            </a:r>
            <a:endParaRPr/>
          </a:p>
        </p:txBody>
      </p:sp>
      <p:sp>
        <p:nvSpPr>
          <p:cNvPr id="1497" name="Google Shape;1497;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8" name="Google Shape;1498;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9" name="Google Shape;1499;p105"/>
          <p:cNvSpPr/>
          <p:nvPr/>
        </p:nvSpPr>
        <p:spPr>
          <a:xfrm>
            <a:off x="838575" y="1351200"/>
            <a:ext cx="2743200" cy="4425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oboto Medium"/>
                <a:ea typeface="Roboto Medium"/>
                <a:cs typeface="Roboto Medium"/>
                <a:sym typeface="Roboto Medium"/>
              </a:rPr>
              <a:t>Supervised Learning</a:t>
            </a:r>
            <a:endParaRPr sz="1600">
              <a:solidFill>
                <a:schemeClr val="dk1"/>
              </a:solidFill>
              <a:latin typeface="Roboto Medium"/>
              <a:ea typeface="Roboto Medium"/>
              <a:cs typeface="Roboto Medium"/>
              <a:sym typeface="Roboto Medium"/>
            </a:endParaRPr>
          </a:p>
        </p:txBody>
      </p:sp>
      <p:sp>
        <p:nvSpPr>
          <p:cNvPr id="1500" name="Google Shape;1500;p105"/>
          <p:cNvSpPr/>
          <p:nvPr/>
        </p:nvSpPr>
        <p:spPr>
          <a:xfrm>
            <a:off x="5612900" y="1351200"/>
            <a:ext cx="2743200" cy="4425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Unsupervised Learning</a:t>
            </a:r>
            <a:endParaRPr sz="1600">
              <a:latin typeface="Roboto Medium"/>
              <a:ea typeface="Roboto Medium"/>
              <a:cs typeface="Roboto Medium"/>
              <a:sym typeface="Roboto Medium"/>
            </a:endParaRPr>
          </a:p>
        </p:txBody>
      </p:sp>
      <p:pic>
        <p:nvPicPr>
          <p:cNvPr id="1501" name="Google Shape;1501;p105"/>
          <p:cNvPicPr preferRelativeResize="0"/>
          <p:nvPr/>
        </p:nvPicPr>
        <p:blipFill>
          <a:blip r:embed="rId3">
            <a:alphaModFix/>
          </a:blip>
          <a:stretch>
            <a:fillRect/>
          </a:stretch>
        </p:blipFill>
        <p:spPr>
          <a:xfrm>
            <a:off x="4196600" y="1197700"/>
            <a:ext cx="827475" cy="3602950"/>
          </a:xfrm>
          <a:prstGeom prst="rect">
            <a:avLst/>
          </a:prstGeom>
          <a:noFill/>
          <a:ln>
            <a:noFill/>
          </a:ln>
        </p:spPr>
      </p:pic>
      <p:sp>
        <p:nvSpPr>
          <p:cNvPr id="1502" name="Google Shape;1502;p105"/>
          <p:cNvSpPr/>
          <p:nvPr/>
        </p:nvSpPr>
        <p:spPr>
          <a:xfrm>
            <a:off x="4254263" y="2788993"/>
            <a:ext cx="556500" cy="5565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vs.</a:t>
            </a:r>
            <a:endParaRPr sz="1800">
              <a:solidFill>
                <a:srgbClr val="FFFFFF"/>
              </a:solidFill>
              <a:latin typeface="Roboto"/>
              <a:ea typeface="Roboto"/>
              <a:cs typeface="Roboto"/>
              <a:sym typeface="Roboto"/>
            </a:endParaRPr>
          </a:p>
        </p:txBody>
      </p:sp>
      <p:grpSp>
        <p:nvGrpSpPr>
          <p:cNvPr id="1503" name="Google Shape;1503;p105"/>
          <p:cNvGrpSpPr/>
          <p:nvPr/>
        </p:nvGrpSpPr>
        <p:grpSpPr>
          <a:xfrm>
            <a:off x="1040869" y="2334616"/>
            <a:ext cx="2338628" cy="2257905"/>
            <a:chOff x="746049" y="1878692"/>
            <a:chExt cx="2598476" cy="2508783"/>
          </a:xfrm>
        </p:grpSpPr>
        <p:cxnSp>
          <p:nvCxnSpPr>
            <p:cNvPr id="1504" name="Google Shape;1504;p105"/>
            <p:cNvCxnSpPr/>
            <p:nvPr/>
          </p:nvCxnSpPr>
          <p:spPr>
            <a:xfrm>
              <a:off x="1194861" y="1878692"/>
              <a:ext cx="0" cy="2149800"/>
            </a:xfrm>
            <a:prstGeom prst="straightConnector1">
              <a:avLst/>
            </a:prstGeom>
            <a:noFill/>
            <a:ln cap="flat" cmpd="sng" w="19050">
              <a:solidFill>
                <a:srgbClr val="000000"/>
              </a:solidFill>
              <a:prstDash val="solid"/>
              <a:round/>
              <a:headEnd len="med" w="med" type="stealth"/>
              <a:tailEnd len="med" w="med" type="none"/>
            </a:ln>
          </p:spPr>
        </p:cxnSp>
        <p:cxnSp>
          <p:nvCxnSpPr>
            <p:cNvPr id="1505" name="Google Shape;1505;p105"/>
            <p:cNvCxnSpPr/>
            <p:nvPr/>
          </p:nvCxnSpPr>
          <p:spPr>
            <a:xfrm>
              <a:off x="2269625" y="2953471"/>
              <a:ext cx="0" cy="2149800"/>
            </a:xfrm>
            <a:prstGeom prst="straightConnector1">
              <a:avLst/>
            </a:prstGeom>
            <a:noFill/>
            <a:ln cap="flat" cmpd="sng" w="19050">
              <a:solidFill>
                <a:srgbClr val="000000"/>
              </a:solidFill>
              <a:prstDash val="solid"/>
              <a:round/>
              <a:headEnd len="med" w="med" type="stealth"/>
              <a:tailEnd len="med" w="med" type="none"/>
            </a:ln>
          </p:spPr>
        </p:cxnSp>
        <p:sp>
          <p:nvSpPr>
            <p:cNvPr id="1506" name="Google Shape;1506;p105"/>
            <p:cNvSpPr txBox="1"/>
            <p:nvPr/>
          </p:nvSpPr>
          <p:spPr>
            <a:xfrm>
              <a:off x="746049" y="2774050"/>
              <a:ext cx="4488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x</a:t>
              </a:r>
              <a:r>
                <a:rPr baseline="-25000" lang="en" sz="1800">
                  <a:latin typeface="Roboto"/>
                  <a:ea typeface="Roboto"/>
                  <a:cs typeface="Roboto"/>
                  <a:sym typeface="Roboto"/>
                </a:rPr>
                <a:t>2</a:t>
              </a:r>
              <a:endParaRPr baseline="-25000" sz="1800">
                <a:latin typeface="Roboto"/>
                <a:ea typeface="Roboto"/>
                <a:cs typeface="Roboto"/>
                <a:sym typeface="Roboto"/>
              </a:endParaRPr>
            </a:p>
          </p:txBody>
        </p:sp>
        <p:sp>
          <p:nvSpPr>
            <p:cNvPr id="1507" name="Google Shape;1507;p105"/>
            <p:cNvSpPr txBox="1"/>
            <p:nvPr/>
          </p:nvSpPr>
          <p:spPr>
            <a:xfrm>
              <a:off x="2045224" y="4028375"/>
              <a:ext cx="4488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x</a:t>
              </a:r>
              <a:r>
                <a:rPr baseline="-25000" lang="en" sz="1800">
                  <a:latin typeface="Roboto"/>
                  <a:ea typeface="Roboto"/>
                  <a:cs typeface="Roboto"/>
                  <a:sym typeface="Roboto"/>
                </a:rPr>
                <a:t>1</a:t>
              </a:r>
              <a:endParaRPr baseline="-25000" sz="1800">
                <a:latin typeface="Roboto"/>
                <a:ea typeface="Roboto"/>
                <a:cs typeface="Roboto"/>
                <a:sym typeface="Roboto"/>
              </a:endParaRPr>
            </a:p>
          </p:txBody>
        </p:sp>
        <p:sp>
          <p:nvSpPr>
            <p:cNvPr id="1508" name="Google Shape;1508;p105"/>
            <p:cNvSpPr/>
            <p:nvPr/>
          </p:nvSpPr>
          <p:spPr>
            <a:xfrm rot="5400000">
              <a:off x="1349600" y="2954238"/>
              <a:ext cx="974100" cy="991200"/>
            </a:xfrm>
            <a:prstGeom prst="ellipse">
              <a:avLst/>
            </a:prstGeom>
            <a:noFill/>
            <a:ln cap="flat" cmpd="sng" w="2857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5"/>
            <p:cNvSpPr/>
            <p:nvPr/>
          </p:nvSpPr>
          <p:spPr>
            <a:xfrm>
              <a:off x="1719606" y="3184345"/>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5"/>
            <p:cNvSpPr/>
            <p:nvPr/>
          </p:nvSpPr>
          <p:spPr>
            <a:xfrm>
              <a:off x="1784780" y="358013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5"/>
            <p:cNvSpPr/>
            <p:nvPr/>
          </p:nvSpPr>
          <p:spPr>
            <a:xfrm>
              <a:off x="1947931" y="330731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5"/>
            <p:cNvSpPr/>
            <p:nvPr/>
          </p:nvSpPr>
          <p:spPr>
            <a:xfrm>
              <a:off x="1491279" y="3382566"/>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05"/>
            <p:cNvSpPr/>
            <p:nvPr/>
          </p:nvSpPr>
          <p:spPr>
            <a:xfrm rot="5400000">
              <a:off x="2353925" y="2119713"/>
              <a:ext cx="974100" cy="991200"/>
            </a:xfrm>
            <a:prstGeom prst="ellipse">
              <a:avLst/>
            </a:prstGeom>
            <a:noFill/>
            <a:ln cap="flat" cmpd="sng" w="2857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5"/>
            <p:cNvSpPr/>
            <p:nvPr/>
          </p:nvSpPr>
          <p:spPr>
            <a:xfrm>
              <a:off x="3014418" y="2529543"/>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5"/>
            <p:cNvSpPr/>
            <p:nvPr/>
          </p:nvSpPr>
          <p:spPr>
            <a:xfrm>
              <a:off x="2560138" y="2769144"/>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5"/>
            <p:cNvSpPr/>
            <p:nvPr/>
          </p:nvSpPr>
          <p:spPr>
            <a:xfrm>
              <a:off x="2699872" y="2525920"/>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5"/>
            <p:cNvSpPr/>
            <p:nvPr/>
          </p:nvSpPr>
          <p:spPr>
            <a:xfrm>
              <a:off x="2501416" y="234710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105"/>
          <p:cNvGrpSpPr/>
          <p:nvPr/>
        </p:nvGrpSpPr>
        <p:grpSpPr>
          <a:xfrm>
            <a:off x="5754882" y="2334616"/>
            <a:ext cx="2338628" cy="2257905"/>
            <a:chOff x="5460924" y="1878692"/>
            <a:chExt cx="2598476" cy="2508783"/>
          </a:xfrm>
        </p:grpSpPr>
        <p:cxnSp>
          <p:nvCxnSpPr>
            <p:cNvPr id="1519" name="Google Shape;1519;p105"/>
            <p:cNvCxnSpPr/>
            <p:nvPr/>
          </p:nvCxnSpPr>
          <p:spPr>
            <a:xfrm>
              <a:off x="5909736" y="1878692"/>
              <a:ext cx="0" cy="2149800"/>
            </a:xfrm>
            <a:prstGeom prst="straightConnector1">
              <a:avLst/>
            </a:prstGeom>
            <a:noFill/>
            <a:ln cap="flat" cmpd="sng" w="19050">
              <a:solidFill>
                <a:srgbClr val="000000"/>
              </a:solidFill>
              <a:prstDash val="solid"/>
              <a:round/>
              <a:headEnd len="med" w="med" type="stealth"/>
              <a:tailEnd len="med" w="med" type="none"/>
            </a:ln>
          </p:spPr>
        </p:cxnSp>
        <p:cxnSp>
          <p:nvCxnSpPr>
            <p:cNvPr id="1520" name="Google Shape;1520;p105"/>
            <p:cNvCxnSpPr/>
            <p:nvPr/>
          </p:nvCxnSpPr>
          <p:spPr>
            <a:xfrm>
              <a:off x="6984500" y="2953471"/>
              <a:ext cx="0" cy="2149800"/>
            </a:xfrm>
            <a:prstGeom prst="straightConnector1">
              <a:avLst/>
            </a:prstGeom>
            <a:noFill/>
            <a:ln cap="flat" cmpd="sng" w="19050">
              <a:solidFill>
                <a:srgbClr val="000000"/>
              </a:solidFill>
              <a:prstDash val="solid"/>
              <a:round/>
              <a:headEnd len="med" w="med" type="stealth"/>
              <a:tailEnd len="med" w="med" type="none"/>
            </a:ln>
          </p:spPr>
        </p:cxnSp>
        <p:sp>
          <p:nvSpPr>
            <p:cNvPr id="1521" name="Google Shape;1521;p105"/>
            <p:cNvSpPr txBox="1"/>
            <p:nvPr/>
          </p:nvSpPr>
          <p:spPr>
            <a:xfrm>
              <a:off x="5460924" y="2774050"/>
              <a:ext cx="4488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x</a:t>
              </a:r>
              <a:r>
                <a:rPr baseline="-25000" lang="en" sz="1800">
                  <a:latin typeface="Roboto"/>
                  <a:ea typeface="Roboto"/>
                  <a:cs typeface="Roboto"/>
                  <a:sym typeface="Roboto"/>
                </a:rPr>
                <a:t>2</a:t>
              </a:r>
              <a:endParaRPr baseline="-25000" sz="1800">
                <a:latin typeface="Roboto"/>
                <a:ea typeface="Roboto"/>
                <a:cs typeface="Roboto"/>
                <a:sym typeface="Roboto"/>
              </a:endParaRPr>
            </a:p>
          </p:txBody>
        </p:sp>
        <p:sp>
          <p:nvSpPr>
            <p:cNvPr id="1522" name="Google Shape;1522;p105"/>
            <p:cNvSpPr txBox="1"/>
            <p:nvPr/>
          </p:nvSpPr>
          <p:spPr>
            <a:xfrm>
              <a:off x="6760099" y="4028375"/>
              <a:ext cx="448800" cy="3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x</a:t>
              </a:r>
              <a:r>
                <a:rPr baseline="-25000" lang="en" sz="1800">
                  <a:latin typeface="Roboto"/>
                  <a:ea typeface="Roboto"/>
                  <a:cs typeface="Roboto"/>
                  <a:sym typeface="Roboto"/>
                </a:rPr>
                <a:t>1</a:t>
              </a:r>
              <a:endParaRPr baseline="-25000" sz="1800">
                <a:latin typeface="Roboto"/>
                <a:ea typeface="Roboto"/>
                <a:cs typeface="Roboto"/>
                <a:sym typeface="Roboto"/>
              </a:endParaRPr>
            </a:p>
          </p:txBody>
        </p:sp>
        <p:sp>
          <p:nvSpPr>
            <p:cNvPr id="1523" name="Google Shape;1523;p105"/>
            <p:cNvSpPr/>
            <p:nvPr/>
          </p:nvSpPr>
          <p:spPr>
            <a:xfrm>
              <a:off x="6434481" y="3184345"/>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5"/>
            <p:cNvSpPr/>
            <p:nvPr/>
          </p:nvSpPr>
          <p:spPr>
            <a:xfrm>
              <a:off x="6499655" y="358013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5"/>
            <p:cNvSpPr/>
            <p:nvPr/>
          </p:nvSpPr>
          <p:spPr>
            <a:xfrm>
              <a:off x="6662806" y="3307319"/>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5"/>
            <p:cNvSpPr/>
            <p:nvPr/>
          </p:nvSpPr>
          <p:spPr>
            <a:xfrm>
              <a:off x="6206154" y="3382566"/>
              <a:ext cx="178800" cy="17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5"/>
            <p:cNvSpPr/>
            <p:nvPr/>
          </p:nvSpPr>
          <p:spPr>
            <a:xfrm>
              <a:off x="7275575" y="2128275"/>
              <a:ext cx="343500" cy="359100"/>
            </a:xfrm>
            <a:prstGeom prst="mathMultiply">
              <a:avLst>
                <a:gd fmla="val 23520" name="adj1"/>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5"/>
            <p:cNvSpPr/>
            <p:nvPr/>
          </p:nvSpPr>
          <p:spPr>
            <a:xfrm>
              <a:off x="7342250" y="2439400"/>
              <a:ext cx="343500" cy="359100"/>
            </a:xfrm>
            <a:prstGeom prst="mathMultiply">
              <a:avLst>
                <a:gd fmla="val 23520" name="adj1"/>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5"/>
            <p:cNvSpPr/>
            <p:nvPr/>
          </p:nvSpPr>
          <p:spPr>
            <a:xfrm>
              <a:off x="7208900" y="2708350"/>
              <a:ext cx="343500" cy="359100"/>
            </a:xfrm>
            <a:prstGeom prst="mathMultiply">
              <a:avLst>
                <a:gd fmla="val 23520" name="adj1"/>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5"/>
            <p:cNvSpPr/>
            <p:nvPr/>
          </p:nvSpPr>
          <p:spPr>
            <a:xfrm>
              <a:off x="7685750" y="2439400"/>
              <a:ext cx="343500" cy="359100"/>
            </a:xfrm>
            <a:prstGeom prst="mathMultiply">
              <a:avLst>
                <a:gd fmla="val 23520" name="adj1"/>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main distinction between the two approaches is the use of labeled datasets.</a:t>
            </a:r>
            <a:endParaRPr/>
          </a:p>
        </p:txBody>
      </p:sp>
      <p:sp>
        <p:nvSpPr>
          <p:cNvPr id="1532" name="Google Shape;1532;p105"/>
          <p:cNvSpPr txBox="1"/>
          <p:nvPr/>
        </p:nvSpPr>
        <p:spPr>
          <a:xfrm>
            <a:off x="838575" y="1952425"/>
            <a:ext cx="28662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latin typeface="Roboto"/>
                <a:ea typeface="Roboto"/>
                <a:cs typeface="Roboto"/>
                <a:sym typeface="Roboto"/>
              </a:rPr>
              <a:t>Uses labeled input and output data.</a:t>
            </a:r>
            <a:endParaRPr>
              <a:latin typeface="Roboto"/>
              <a:ea typeface="Roboto"/>
              <a:cs typeface="Roboto"/>
              <a:sym typeface="Roboto"/>
            </a:endParaRPr>
          </a:p>
        </p:txBody>
      </p:sp>
      <p:sp>
        <p:nvSpPr>
          <p:cNvPr id="1533" name="Google Shape;1533;p105"/>
          <p:cNvSpPr txBox="1"/>
          <p:nvPr/>
        </p:nvSpPr>
        <p:spPr>
          <a:xfrm>
            <a:off x="5815250" y="1964250"/>
            <a:ext cx="23385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latin typeface="Roboto"/>
                <a:ea typeface="Roboto"/>
                <a:cs typeface="Roboto"/>
                <a:sym typeface="Roboto"/>
              </a:rPr>
              <a:t>Only has labeled input data.</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1475D4"/>
      </a:accent1>
      <a:accent2>
        <a:srgbClr val="212121"/>
      </a:accent2>
      <a:accent3>
        <a:srgbClr val="78909C"/>
      </a:accent3>
      <a:accent4>
        <a:srgbClr val="FFAB40"/>
      </a:accent4>
      <a:accent5>
        <a:srgbClr val="0097A7"/>
      </a:accent5>
      <a:accent6>
        <a:srgbClr val="EEFF41"/>
      </a:accent6>
      <a:hlink>
        <a:srgbClr val="0563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